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5" r:id="rId3"/>
    <p:sldId id="292" r:id="rId4"/>
    <p:sldId id="294" r:id="rId5"/>
    <p:sldId id="257" r:id="rId6"/>
    <p:sldId id="428" r:id="rId7"/>
    <p:sldId id="265" r:id="rId8"/>
    <p:sldId id="441" r:id="rId9"/>
    <p:sldId id="438" r:id="rId10"/>
    <p:sldId id="258" r:id="rId11"/>
    <p:sldId id="439" r:id="rId12"/>
    <p:sldId id="436" r:id="rId13"/>
    <p:sldId id="415" r:id="rId14"/>
    <p:sldId id="272" r:id="rId15"/>
    <p:sldId id="270" r:id="rId16"/>
    <p:sldId id="414" r:id="rId17"/>
    <p:sldId id="273" r:id="rId18"/>
    <p:sldId id="274" r:id="rId19"/>
    <p:sldId id="458" r:id="rId20"/>
    <p:sldId id="440" r:id="rId21"/>
    <p:sldId id="407" r:id="rId22"/>
    <p:sldId id="408" r:id="rId23"/>
    <p:sldId id="459" r:id="rId24"/>
    <p:sldId id="382" r:id="rId25"/>
    <p:sldId id="460" r:id="rId26"/>
    <p:sldId id="430" r:id="rId27"/>
    <p:sldId id="299" r:id="rId28"/>
    <p:sldId id="449" r:id="rId29"/>
    <p:sldId id="314" r:id="rId30"/>
    <p:sldId id="418" r:id="rId31"/>
    <p:sldId id="450" r:id="rId32"/>
    <p:sldId id="312" r:id="rId33"/>
    <p:sldId id="451" r:id="rId34"/>
    <p:sldId id="452" r:id="rId35"/>
    <p:sldId id="368" r:id="rId36"/>
    <p:sldId id="303" r:id="rId37"/>
    <p:sldId id="419" r:id="rId38"/>
    <p:sldId id="443" r:id="rId39"/>
    <p:sldId id="446" r:id="rId40"/>
    <p:sldId id="444" r:id="rId41"/>
    <p:sldId id="453" r:id="rId42"/>
    <p:sldId id="455" r:id="rId43"/>
    <p:sldId id="454" r:id="rId44"/>
    <p:sldId id="456" r:id="rId45"/>
    <p:sldId id="457" r:id="rId46"/>
    <p:sldId id="462" r:id="rId47"/>
    <p:sldId id="43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8490E-3805-4F33-85D7-61B08D60A1B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0E3A7-EB8C-463F-ADB0-597998C3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445D-0710-4BFE-A083-E82517156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FC203-A982-481A-B97D-0DF6CC90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C84E-E030-4979-9CC5-D0D55D4F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7D950-1500-466A-B5C4-A7B4FB01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9FBF7-0B4B-408A-A93A-07D09BF9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7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DDFC-63B7-4FFC-94E0-918225B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0DCE0-9F4C-4482-B7D1-0B4B92120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7E887-B327-456D-B324-FC4593E3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78F51-C634-443C-9C88-3D0C2959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59B7-067E-4DF6-BC30-A753C1EF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1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B5CA1-5344-4F25-8C04-835B5869D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88D65-832D-4BFB-A09C-65673C573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943E-544F-415F-8BE5-EB266046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FC733-E7EB-41C1-89A0-A05ABE0F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18A5E-0D92-4109-9632-43EF8380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4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0ADF-E974-4281-8EB2-AAE008A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544D-8541-4AAD-9C90-90EC4A1B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1B0D-1235-4D51-BB57-6524A225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ED955-09BA-48A6-A373-C291B2DF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C23B-0808-46D2-8EB6-279392A8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D29D-ECEB-4AD4-9294-D1CB28DB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B1A6-2F55-47C7-86DB-18CE8D2DF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385F-C904-4855-8D29-D6CF3E7D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F465E-814B-43B1-8006-3B5B3906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03BD-549F-4825-812C-C9A23B0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8571-CC77-4DB6-A350-36214A3D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D63E-C6A7-4E86-8779-7D9010DF9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AA49C-E6C7-4E9C-8960-457D1F857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82C99-3CB4-48BB-B9AA-159BE678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B82AA-3384-49C9-AAE1-09DC120B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4A726-84D4-4BE7-9358-0941E125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6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21D-D145-4F16-A2B4-E6C08037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AA20-DEFD-42B1-A60A-1701C19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F6DE0-1277-47CC-AF03-9B5E7AFD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3AC65-D96F-45C3-84E8-353859DA7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5B278-7FE1-44C2-8615-20021F34B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E4D4E-2C76-432E-9597-E1AE0BB6E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0C0FF-C641-41CB-B46D-40EE29F8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F29F3-9B58-41D0-8EEB-C8CE2EBE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5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7A56-C695-49A2-83FE-187A9EE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148C6-5294-4915-B6C6-1C337EB9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934B5-7E2F-4358-8E4A-211C5FED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1424-7951-45D0-8FA5-3278A418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E0A00-8D8D-466C-9024-2916A001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27E51-774B-4C85-B151-BA1D835D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FD1F-6CAF-472C-AD57-0EFF61E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0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C1B3-459C-4C7F-B2E1-03D24B01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BF37-F5B7-4EE3-90EF-0A1EFF72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1A3D6-DF7A-4BD9-A8DB-70EBAC258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3E071-AFAD-48B9-B3B5-C9383791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22DD-900E-47FA-AB2A-D1F36759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566E2-5139-4A75-92F5-13D95154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1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8749-C5AC-4EE0-81F1-12841EA0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BFFFC-B17E-436E-81F1-C29792070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92B45-C774-4EEB-85DC-2EBDA728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6CBFA-3806-4CB4-B951-3D019246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68151-0EF6-4AC7-9429-946565A0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A41AB-F529-4157-9075-B19B94EB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2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A03D1-27C7-413E-A77E-640B14AA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AF3F1-B331-48B9-9892-10C18DEF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06EFA-43A5-43A7-B278-D8C622F1D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0E207-604F-4CB5-9A6F-E27FCC1708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2A20-24D9-436A-ABBA-DA4088D65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D174-C77F-439A-BD6B-1BB50706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7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3" Type="http://schemas.openxmlformats.org/officeDocument/2006/relationships/image" Target="../media/image44.png"/><Relationship Id="rId21" Type="http://schemas.openxmlformats.org/officeDocument/2006/relationships/image" Target="../media/image250.png"/><Relationship Id="rId7" Type="http://schemas.openxmlformats.org/officeDocument/2006/relationships/image" Target="../media/image48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2" Type="http://schemas.openxmlformats.org/officeDocument/2006/relationships/image" Target="../media/image41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24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190.png"/><Relationship Id="rId23" Type="http://schemas.openxmlformats.org/officeDocument/2006/relationships/image" Target="../media/image50.png"/><Relationship Id="rId19" Type="http://schemas.openxmlformats.org/officeDocument/2006/relationships/image" Target="../media/image230.png"/><Relationship Id="rId4" Type="http://schemas.openxmlformats.org/officeDocument/2006/relationships/image" Target="../media/image45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59.png"/><Relationship Id="rId5" Type="http://schemas.openxmlformats.org/officeDocument/2006/relationships/image" Target="../media/image350.png"/><Relationship Id="rId10" Type="http://schemas.openxmlformats.org/officeDocument/2006/relationships/image" Target="../media/image58.png"/><Relationship Id="rId4" Type="http://schemas.openxmlformats.org/officeDocument/2006/relationships/image" Target="../media/image320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1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248-FEB6-44E3-90ED-6D3518217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283" y="555477"/>
            <a:ext cx="9889434" cy="2409665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Progress on Derandomizing</a:t>
            </a:r>
            <a:br>
              <a:rPr lang="en-US" dirty="0"/>
            </a:br>
            <a:r>
              <a:rPr lang="en-US" dirty="0"/>
              <a:t>Space-Bounded Computation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sz="4000" dirty="0"/>
              <a:t>(Survey)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87F15-F080-4315-9893-A7DD03AE2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632"/>
            <a:ext cx="9144000" cy="2305975"/>
          </a:xfrm>
        </p:spPr>
        <p:txBody>
          <a:bodyPr>
            <a:normAutofit/>
          </a:bodyPr>
          <a:lstStyle/>
          <a:p>
            <a:r>
              <a:rPr lang="en-US" dirty="0"/>
              <a:t>November 27, 2023 @ Institute for Advanced Study</a:t>
            </a:r>
          </a:p>
          <a:p>
            <a:endParaRPr lang="en-US" dirty="0"/>
          </a:p>
          <a:p>
            <a:endParaRPr lang="en-US" sz="1100" dirty="0"/>
          </a:p>
          <a:p>
            <a:r>
              <a:rPr lang="en-US" dirty="0"/>
              <a:t>William Hoza</a:t>
            </a:r>
          </a:p>
          <a:p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203734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CA8A-58B9-43C8-8691-EA6A7CC7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16" y="-43522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58524-787D-4419-92BF-4E0EAE6E3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506" y="1707219"/>
                <a:ext cx="11336917" cy="486225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be a class of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PRG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Fact: </a:t>
                </a:r>
                <a:r>
                  <a:rPr lang="en-US" dirty="0">
                    <a:solidFill>
                      <a:schemeClr val="accent1"/>
                    </a:solidFill>
                  </a:rPr>
                  <a:t>If</a:t>
                </a:r>
                <a:r>
                  <a:rPr lang="en-US" dirty="0"/>
                  <a:t> there is an explicit PRG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standard-order ROBPs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Proof: Exhaustively try all seeds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58524-787D-4419-92BF-4E0EAE6E3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506" y="1707219"/>
                <a:ext cx="11336917" cy="4862257"/>
              </a:xfrm>
              <a:blipFill>
                <a:blip r:embed="rId2"/>
                <a:stretch>
                  <a:fillRect l="-968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209E6B-83BB-49F7-B483-2A81FE944E10}"/>
              </a:ext>
            </a:extLst>
          </p:cNvPr>
          <p:cNvGrpSpPr/>
          <p:nvPr/>
        </p:nvGrpSpPr>
        <p:grpSpPr>
          <a:xfrm>
            <a:off x="7422926" y="443041"/>
            <a:ext cx="4608492" cy="1579070"/>
            <a:chOff x="7487596" y="983155"/>
            <a:chExt cx="4268054" cy="1462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1E8582-EF36-45A3-A8E3-A435ADF4986A}"/>
                </a:ext>
              </a:extLst>
            </p:cNvPr>
            <p:cNvGrpSpPr/>
            <p:nvPr/>
          </p:nvGrpSpPr>
          <p:grpSpPr>
            <a:xfrm>
              <a:off x="7487596" y="2017957"/>
              <a:ext cx="4267198" cy="427619"/>
              <a:chOff x="7198633" y="2403854"/>
              <a:chExt cx="4564351" cy="4722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E75791-8492-46C9-855E-B6355EBC7B52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4BC3967-A1D3-4E82-8A6C-97A9B9122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1" name="Picture 20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290BE02D-D6B8-4F1B-9D5C-4D34732A4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2" name="Picture 21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FAB4CA90-2E62-439C-A160-D0309E1A5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3" name="Picture 22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777BC68E-8D7D-427D-AC9A-6555D4AC1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4" name="Picture 2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87589D67-9609-4775-855F-EF567BFA7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5" name="Picture 24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B46E7BA1-14A8-4B1F-A242-12CF1E98B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6" name="Picture 25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4D47F4BC-096C-4D22-B1F6-6B6119509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7" name="Picture 26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7F456EC-C1F6-49FC-8887-0FD5DA96D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8" name="Picture 2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93A1A18-02BD-4546-904E-A880AA8DD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9" name="Picture 28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501CB8A6-5C4E-4E0B-BF41-02A5DE81F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6700BF-0E7D-4C12-9DE0-741750EEEC3F}"/>
                </a:ext>
              </a:extLst>
            </p:cNvPr>
            <p:cNvGrpSpPr/>
            <p:nvPr/>
          </p:nvGrpSpPr>
          <p:grpSpPr>
            <a:xfrm>
              <a:off x="8555598" y="983155"/>
              <a:ext cx="2151373" cy="426586"/>
              <a:chOff x="3102372" y="2413114"/>
              <a:chExt cx="2301187" cy="4710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F416FC-3F4E-454C-B518-1EEB970BEC5A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A3D53060-E72D-4647-BDB5-9BFEBA81E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5" name="Picture 14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B470DCED-6897-46D9-8955-1C50E7A73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16" name="Picture 15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2027C48A-6999-423C-8A49-D9BFDBA65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7" name="Picture 16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C53F6511-68EC-48DA-8466-A6883436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361EBB7-32A2-4224-9696-7D0DE676E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002BAF0-30B3-403B-8CA1-407D04D3572D}"/>
                </a:ext>
              </a:extLst>
            </p:cNvPr>
            <p:cNvGrpSpPr/>
            <p:nvPr/>
          </p:nvGrpSpPr>
          <p:grpSpPr>
            <a:xfrm flipV="1">
              <a:off x="7488454" y="1390649"/>
              <a:ext cx="4267196" cy="630107"/>
              <a:chOff x="7060158" y="1687339"/>
              <a:chExt cx="4267196" cy="602397"/>
            </a:xfrm>
          </p:grpSpPr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A7B5BCDF-7014-4F57-A706-45D965741F83}"/>
                  </a:ext>
                </a:extLst>
              </p:cNvPr>
              <p:cNvSpPr/>
              <p:nvPr/>
            </p:nvSpPr>
            <p:spPr>
              <a:xfrm rot="10800000">
                <a:off x="7060158" y="1687339"/>
                <a:ext cx="4267196" cy="602397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3C07E0B-75D6-46AE-BC96-55DB353A6D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46745" y="1714913"/>
                <a:ext cx="558906" cy="5489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8B9D1B5-16D2-493E-AD44-D896934A1A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68042" y="1714913"/>
                <a:ext cx="290040" cy="541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D54589D-B6C4-47D3-AE0E-9625C8C09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901" y="1713821"/>
                <a:ext cx="7531" cy="54267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038CE2-DD80-4063-9160-24CCCB913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230" y="1713821"/>
                <a:ext cx="266505" cy="5323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A2DF0C-4BE3-4010-9660-B90E197EDA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655" y="1764523"/>
                <a:ext cx="538477" cy="4919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80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1481-4190-6553-7F1E-BC67D7F6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PRGs and lower bounds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CADA4-EAC3-C772-3977-C44A213AD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784" y="1635020"/>
                <a:ext cx="10936466" cy="45419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Realistically, can we hope for </a:t>
                </a:r>
                <a:r>
                  <a:rPr lang="en-US" dirty="0">
                    <a:solidFill>
                      <a:schemeClr val="accent1"/>
                    </a:solidFill>
                  </a:rPr>
                  <a:t>unconditional</a:t>
                </a:r>
                <a:r>
                  <a:rPr lang="en-US" dirty="0"/>
                  <a:t> PRG constructions?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general, PRGs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lower bounds. In some contexts (e.g., crypto), lower bounds and PRGs seem out of reach 🙁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different</a:t>
                </a:r>
                <a:r>
                  <a:rPr lang="en-US" dirty="0"/>
                  <a:t>. Strong lower bounds for standard-order ROBPs are </a:t>
                </a:r>
                <a:r>
                  <a:rPr lang="en-US" dirty="0">
                    <a:solidFill>
                      <a:schemeClr val="accent1"/>
                    </a:solidFill>
                  </a:rPr>
                  <a:t>known </a:t>
                </a:r>
                <a:r>
                  <a:rPr lang="en-US" dirty="0"/>
                  <a:t>(e.g., inner product mod 2), so we </a:t>
                </a:r>
                <a:r>
                  <a:rPr lang="en-US" dirty="0">
                    <a:solidFill>
                      <a:schemeClr val="accent1"/>
                    </a:solidFill>
                  </a:rPr>
                  <a:t>can</a:t>
                </a:r>
                <a:r>
                  <a:rPr lang="en-US" dirty="0"/>
                  <a:t> hope to construct optimal PRGs in this setting 🙂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CADA4-EAC3-C772-3977-C44A213AD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784" y="1635020"/>
                <a:ext cx="10936466" cy="4541943"/>
              </a:xfrm>
              <a:blipFill>
                <a:blip r:embed="rId2"/>
                <a:stretch>
                  <a:fillRect l="-1003" r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010C-B43F-4081-9468-D2E4AA98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Unconditional PRGs for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CC4F7-28A9-44A9-8100-98FBDA08C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316" y="1871345"/>
                <a:ext cx="11707368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ROBPs with seed length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𝑤𝑛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Nisan’s PRG is still the best PRG known for poly-width ROBPs 🙁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However, </a:t>
                </a:r>
                <a:r>
                  <a:rPr lang="en-US" dirty="0">
                    <a:solidFill>
                      <a:schemeClr val="accent1"/>
                    </a:solidFill>
                  </a:rPr>
                  <a:t>in many settings</a:t>
                </a:r>
                <a:r>
                  <a:rPr lang="en-US" dirty="0"/>
                  <a:t>, we can do something better than Nisan’s PRG 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CC4F7-28A9-44A9-8100-98FBDA08C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316" y="1871345"/>
                <a:ext cx="11707368" cy="4351338"/>
              </a:xfrm>
              <a:blipFill>
                <a:blip r:embed="rId2"/>
                <a:stretch>
                  <a:fillRect l="-938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6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C9ED-CBCA-426B-B6E6-888B5919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Variable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A365-1C67-4CE5-A628-0641CE6B1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12" y="1124466"/>
                <a:ext cx="10226867" cy="539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Strange weakness of Nisan’s PRG: </a:t>
                </a:r>
                <a:r>
                  <a:rPr lang="en-US" dirty="0">
                    <a:solidFill>
                      <a:schemeClr val="accent1"/>
                    </a:solidFill>
                  </a:rPr>
                  <a:t>Permuting</a:t>
                </a:r>
                <a:r>
                  <a:rPr lang="en-US" dirty="0"/>
                  <a:t> the output bits</a:t>
                </a:r>
                <a:br>
                  <a:rPr lang="en-US" dirty="0"/>
                </a:br>
                <a:r>
                  <a:rPr lang="en-US" dirty="0"/>
                  <a:t>does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preserve </a:t>
                </a:r>
                <a:r>
                  <a:rPr lang="en-US" dirty="0" err="1"/>
                  <a:t>pseudorandomness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Tzur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2009]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Can we fool </a:t>
                </a:r>
                <a:r>
                  <a:rPr lang="en-US" dirty="0">
                    <a:solidFill>
                      <a:schemeClr val="accent1"/>
                    </a:solidFill>
                  </a:rPr>
                  <a:t>arbitrary-order ROBPs</a:t>
                </a:r>
                <a:r>
                  <a:rPr lang="en-US" dirty="0"/>
                  <a:t>? I.e. functions of the form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standard-order ROBP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permutation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A365-1C67-4CE5-A628-0641CE6B1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12" y="1124466"/>
                <a:ext cx="10226867" cy="5392221"/>
              </a:xfrm>
              <a:blipFill>
                <a:blip r:embed="rId2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AEBCA4-C0F9-46B5-8C04-0FE9817EE38C}"/>
              </a:ext>
            </a:extLst>
          </p:cNvPr>
          <p:cNvSpPr txBox="1"/>
          <p:nvPr/>
        </p:nvSpPr>
        <p:spPr>
          <a:xfrm>
            <a:off x="10139362" y="440576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0" i="0" dirty="0">
                <a:solidFill>
                  <a:srgbClr val="000000"/>
                </a:solidFill>
                <a:effectLst/>
                <a:latin typeface="apple color emoji"/>
              </a:rPr>
              <a:t>🔀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D3D3120-E23E-4D25-801B-15275ABBBD79}"/>
              </a:ext>
            </a:extLst>
          </p:cNvPr>
          <p:cNvGrpSpPr/>
          <p:nvPr/>
        </p:nvGrpSpPr>
        <p:grpSpPr>
          <a:xfrm>
            <a:off x="2268215" y="4989498"/>
            <a:ext cx="6410125" cy="1613133"/>
            <a:chOff x="2274393" y="4797969"/>
            <a:chExt cx="6410125" cy="16131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9BBFBF-1BA4-4A9D-B09E-86717E0481B2}"/>
                </a:ext>
              </a:extLst>
            </p:cNvPr>
            <p:cNvSpPr/>
            <p:nvPr/>
          </p:nvSpPr>
          <p:spPr>
            <a:xfrm>
              <a:off x="2274393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529174-4D93-41A5-9877-B94ED1F9F2AA}"/>
                </a:ext>
              </a:extLst>
            </p:cNvPr>
            <p:cNvSpPr/>
            <p:nvPr/>
          </p:nvSpPr>
          <p:spPr>
            <a:xfrm>
              <a:off x="2274393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C23AE0-ED2D-4276-8281-B7AE91A54537}"/>
                </a:ext>
              </a:extLst>
            </p:cNvPr>
            <p:cNvSpPr/>
            <p:nvPr/>
          </p:nvSpPr>
          <p:spPr>
            <a:xfrm>
              <a:off x="2274393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661DDD-9A93-4AEB-BE6F-E50E67A04314}"/>
                </a:ext>
              </a:extLst>
            </p:cNvPr>
            <p:cNvSpPr/>
            <p:nvPr/>
          </p:nvSpPr>
          <p:spPr>
            <a:xfrm>
              <a:off x="3313201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F4A016-8BDB-453D-B63D-284C2A63809D}"/>
                </a:ext>
              </a:extLst>
            </p:cNvPr>
            <p:cNvSpPr/>
            <p:nvPr/>
          </p:nvSpPr>
          <p:spPr>
            <a:xfrm>
              <a:off x="3313201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C8305-C68E-45D6-9528-303595D843E4}"/>
                </a:ext>
              </a:extLst>
            </p:cNvPr>
            <p:cNvSpPr/>
            <p:nvPr/>
          </p:nvSpPr>
          <p:spPr>
            <a:xfrm>
              <a:off x="3313201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150C82-3E46-40D7-AF08-FB5FAC147187}"/>
                </a:ext>
              </a:extLst>
            </p:cNvPr>
            <p:cNvSpPr/>
            <p:nvPr/>
          </p:nvSpPr>
          <p:spPr>
            <a:xfrm>
              <a:off x="4352009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B503D2-7049-44DF-988C-8CA50450FBDB}"/>
                </a:ext>
              </a:extLst>
            </p:cNvPr>
            <p:cNvSpPr/>
            <p:nvPr/>
          </p:nvSpPr>
          <p:spPr>
            <a:xfrm>
              <a:off x="4352009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C8DA21-D323-44BB-98CC-81419B66D240}"/>
                </a:ext>
              </a:extLst>
            </p:cNvPr>
            <p:cNvSpPr/>
            <p:nvPr/>
          </p:nvSpPr>
          <p:spPr>
            <a:xfrm>
              <a:off x="4352009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D4A32E-E657-4173-8771-7F5C80B7F838}"/>
                </a:ext>
              </a:extLst>
            </p:cNvPr>
            <p:cNvSpPr/>
            <p:nvPr/>
          </p:nvSpPr>
          <p:spPr>
            <a:xfrm>
              <a:off x="5390817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1CC663-0877-42C7-9E29-A46CBEEBCD40}"/>
                </a:ext>
              </a:extLst>
            </p:cNvPr>
            <p:cNvSpPr/>
            <p:nvPr/>
          </p:nvSpPr>
          <p:spPr>
            <a:xfrm>
              <a:off x="5390817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3E3017-E772-4041-A924-0B88A1A9036A}"/>
                </a:ext>
              </a:extLst>
            </p:cNvPr>
            <p:cNvSpPr/>
            <p:nvPr/>
          </p:nvSpPr>
          <p:spPr>
            <a:xfrm>
              <a:off x="5390817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CD103D-C212-4931-8A65-5909F0510D19}"/>
                </a:ext>
              </a:extLst>
            </p:cNvPr>
            <p:cNvSpPr/>
            <p:nvPr/>
          </p:nvSpPr>
          <p:spPr>
            <a:xfrm>
              <a:off x="6429624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8C9F74-75AD-4AC3-B5E3-8D4628C802E6}"/>
                </a:ext>
              </a:extLst>
            </p:cNvPr>
            <p:cNvSpPr/>
            <p:nvPr/>
          </p:nvSpPr>
          <p:spPr>
            <a:xfrm>
              <a:off x="6429624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EE1B26-E249-49F7-8860-D9C322BC0177}"/>
                </a:ext>
              </a:extLst>
            </p:cNvPr>
            <p:cNvSpPr/>
            <p:nvPr/>
          </p:nvSpPr>
          <p:spPr>
            <a:xfrm>
              <a:off x="6429624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78492C-E7E9-4AD2-BC0F-799A36989F77}"/>
                </a:ext>
              </a:extLst>
            </p:cNvPr>
            <p:cNvSpPr/>
            <p:nvPr/>
          </p:nvSpPr>
          <p:spPr>
            <a:xfrm>
              <a:off x="7468430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6AAC7-0716-4D5F-9FC8-660C89250C92}"/>
                </a:ext>
              </a:extLst>
            </p:cNvPr>
            <p:cNvSpPr/>
            <p:nvPr/>
          </p:nvSpPr>
          <p:spPr>
            <a:xfrm>
              <a:off x="7468430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AF9DBBF-7AE9-452C-8C24-C1B9E99CB384}"/>
                </a:ext>
              </a:extLst>
            </p:cNvPr>
            <p:cNvSpPr/>
            <p:nvPr/>
          </p:nvSpPr>
          <p:spPr>
            <a:xfrm>
              <a:off x="7468430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681455-79DF-4BE9-94D1-510B296B39A8}"/>
                </a:ext>
              </a:extLst>
            </p:cNvPr>
            <p:cNvSpPr/>
            <p:nvPr/>
          </p:nvSpPr>
          <p:spPr>
            <a:xfrm>
              <a:off x="8507235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971ED6-D722-4370-9805-44D14B8FB29E}"/>
                </a:ext>
              </a:extLst>
            </p:cNvPr>
            <p:cNvSpPr/>
            <p:nvPr/>
          </p:nvSpPr>
          <p:spPr>
            <a:xfrm>
              <a:off x="8507235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6B1333-BBF7-46C9-B225-8928FB874C72}"/>
                </a:ext>
              </a:extLst>
            </p:cNvPr>
            <p:cNvSpPr/>
            <p:nvPr/>
          </p:nvSpPr>
          <p:spPr>
            <a:xfrm>
              <a:off x="8507235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2C1D38-C00F-4AED-A0C7-F71E2F90E9D5}"/>
                    </a:ext>
                  </a:extLst>
                </p:cNvPr>
                <p:cNvSpPr txBox="1"/>
                <p:nvPr/>
              </p:nvSpPr>
              <p:spPr>
                <a:xfrm>
                  <a:off x="2547896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2C1D38-C00F-4AED-A0C7-F71E2F90E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896" y="4803850"/>
                  <a:ext cx="66247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1E9E11-CF0C-41DB-8D64-4424B2BA1D67}"/>
                    </a:ext>
                  </a:extLst>
                </p:cNvPr>
                <p:cNvSpPr txBox="1"/>
                <p:nvPr/>
              </p:nvSpPr>
              <p:spPr>
                <a:xfrm>
                  <a:off x="3485620" y="4810144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4 </m:t>
                            </m:r>
                          </m:sub>
                        </m:sSub>
                      </m:oMath>
                    </m:oMathPara>
                  </a14:m>
                  <a:endParaRPr lang="en-US" sz="2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1E9E11-CF0C-41DB-8D64-4424B2BA1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5620" y="4810144"/>
                  <a:ext cx="6624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05E804-2856-4004-A895-4B4C3F04A966}"/>
                    </a:ext>
                  </a:extLst>
                </p:cNvPr>
                <p:cNvSpPr txBox="1"/>
                <p:nvPr/>
              </p:nvSpPr>
              <p:spPr>
                <a:xfrm>
                  <a:off x="4587112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05E804-2856-4004-A895-4B4C3F04A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112" y="4803850"/>
                  <a:ext cx="66247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E00A3-F7BF-4673-B05D-4214017B9672}"/>
                    </a:ext>
                  </a:extLst>
                </p:cNvPr>
                <p:cNvSpPr txBox="1"/>
                <p:nvPr/>
              </p:nvSpPr>
              <p:spPr>
                <a:xfrm>
                  <a:off x="5668987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E00A3-F7BF-4673-B05D-4214017B9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87" y="4803850"/>
                  <a:ext cx="662473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FBB5E0-154A-4B02-941C-00EC4F49A001}"/>
                    </a:ext>
                  </a:extLst>
                </p:cNvPr>
                <p:cNvSpPr txBox="1"/>
                <p:nvPr/>
              </p:nvSpPr>
              <p:spPr>
                <a:xfrm>
                  <a:off x="6719157" y="479797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FBB5E0-154A-4B02-941C-00EC4F49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9157" y="4797970"/>
                  <a:ext cx="662473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29DC867-85EE-4B6B-AB23-DB58368CF11B}"/>
                    </a:ext>
                  </a:extLst>
                </p:cNvPr>
                <p:cNvSpPr txBox="1"/>
                <p:nvPr/>
              </p:nvSpPr>
              <p:spPr>
                <a:xfrm>
                  <a:off x="7715496" y="4797969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29DC867-85EE-4B6B-AB23-DB58368CF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5496" y="4797969"/>
                  <a:ext cx="662473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B0EBDB-8E20-46FD-84D3-067EADE4A6F3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2451676" y="5405505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22BFAE-4DD3-46F6-8DAF-7C95B65B72FB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2425714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089746-6BF3-46FD-9A76-1785160C17AA}"/>
                </a:ext>
              </a:extLst>
            </p:cNvPr>
            <p:cNvCxnSpPr>
              <a:cxnSpLocks/>
              <a:stCxn id="9" idx="7"/>
              <a:endCxn id="11" idx="3"/>
            </p:cNvCxnSpPr>
            <p:nvPr/>
          </p:nvCxnSpPr>
          <p:spPr>
            <a:xfrm flipV="1">
              <a:off x="3464522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6F043D-F8D9-4917-88A0-195671B1729D}"/>
                </a:ext>
              </a:extLst>
            </p:cNvPr>
            <p:cNvCxnSpPr>
              <a:cxnSpLocks/>
              <a:stCxn id="9" idx="5"/>
              <a:endCxn id="13" idx="1"/>
            </p:cNvCxnSpPr>
            <p:nvPr/>
          </p:nvCxnSpPr>
          <p:spPr>
            <a:xfrm>
              <a:off x="3464522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B81F6BE-DD69-457E-B14B-20E1130F51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3464522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A7AF7B0-4F39-4059-896C-F95737BB4BDA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90484" y="5405505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768DD9-0D1D-4466-B30D-6196171628A7}"/>
                </a:ext>
              </a:extLst>
            </p:cNvPr>
            <p:cNvCxnSpPr>
              <a:cxnSpLocks/>
              <a:stCxn id="11" idx="5"/>
              <a:endCxn id="16" idx="1"/>
            </p:cNvCxnSpPr>
            <p:nvPr/>
          </p:nvCxnSpPr>
          <p:spPr>
            <a:xfrm>
              <a:off x="4503330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A110056-CFF5-432E-919A-B49D045BF85A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4529292" y="5405505"/>
              <a:ext cx="887487" cy="38483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D2DF5FB-07E0-431C-B556-0D18F77E3930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4503330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93CABA6-250B-4FE8-B8B1-D789748803DB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4529292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B344CB-58D1-49E5-A38B-EF8F7F5407AA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4529292" y="585301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63A86B-A3F2-4481-8A11-842ADE1B7100}"/>
                </a:ext>
              </a:extLst>
            </p:cNvPr>
            <p:cNvCxnSpPr>
              <a:cxnSpLocks/>
              <a:stCxn id="12" idx="5"/>
              <a:endCxn id="16" idx="1"/>
            </p:cNvCxnSpPr>
            <p:nvPr/>
          </p:nvCxnSpPr>
          <p:spPr>
            <a:xfrm>
              <a:off x="4503330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CD2744C-806A-404C-AFCE-E900EDE5027E}"/>
                </a:ext>
              </a:extLst>
            </p:cNvPr>
            <p:cNvCxnSpPr>
              <a:cxnSpLocks/>
              <a:stCxn id="16" idx="6"/>
              <a:endCxn id="18" idx="3"/>
            </p:cNvCxnSpPr>
            <p:nvPr/>
          </p:nvCxnSpPr>
          <p:spPr>
            <a:xfrm flipV="1">
              <a:off x="5568100" y="5915696"/>
              <a:ext cx="887486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D979166-7D45-4511-A0B7-C5E7BCFA788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5542138" y="5468184"/>
              <a:ext cx="913448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720E7E6-BE75-484E-B237-73AD050F0EFB}"/>
                </a:ext>
              </a:extLst>
            </p:cNvPr>
            <p:cNvCxnSpPr>
              <a:cxnSpLocks/>
              <a:stCxn id="15" idx="7"/>
              <a:endCxn id="17" idx="3"/>
            </p:cNvCxnSpPr>
            <p:nvPr/>
          </p:nvCxnSpPr>
          <p:spPr>
            <a:xfrm flipV="1">
              <a:off x="5542138" y="5468184"/>
              <a:ext cx="913448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CE5208F-D540-44AA-90E1-82800D94C528}"/>
                </a:ext>
              </a:extLst>
            </p:cNvPr>
            <p:cNvCxnSpPr>
              <a:cxnSpLocks/>
              <a:stCxn id="15" idx="5"/>
              <a:endCxn id="19" idx="1"/>
            </p:cNvCxnSpPr>
            <p:nvPr/>
          </p:nvCxnSpPr>
          <p:spPr>
            <a:xfrm>
              <a:off x="5542138" y="5915696"/>
              <a:ext cx="913448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FFC397-97C7-4010-BFFC-0C0F745A5D8F}"/>
                </a:ext>
              </a:extLst>
            </p:cNvPr>
            <p:cNvCxnSpPr>
              <a:cxnSpLocks/>
              <a:stCxn id="14" idx="7"/>
              <a:endCxn id="17" idx="1"/>
            </p:cNvCxnSpPr>
            <p:nvPr/>
          </p:nvCxnSpPr>
          <p:spPr>
            <a:xfrm>
              <a:off x="5542138" y="5342825"/>
              <a:ext cx="91344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5EF5ABF-26EA-4FD3-A5E4-79E59716C03B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568100" y="5405505"/>
              <a:ext cx="861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4A3FB27-1CC1-41F1-A3A2-469A7EEB3D6B}"/>
                </a:ext>
              </a:extLst>
            </p:cNvPr>
            <p:cNvCxnSpPr>
              <a:cxnSpLocks/>
              <a:stCxn id="17" idx="5"/>
              <a:endCxn id="22" idx="1"/>
            </p:cNvCxnSpPr>
            <p:nvPr/>
          </p:nvCxnSpPr>
          <p:spPr>
            <a:xfrm>
              <a:off x="6580945" y="5468184"/>
              <a:ext cx="913447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EC8A6F6-85AF-4D41-9351-BE5392422C49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6606907" y="5405505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E312AAA-6779-4BF2-A77C-8C6089BD74C4}"/>
                </a:ext>
              </a:extLst>
            </p:cNvPr>
            <p:cNvCxnSpPr>
              <a:cxnSpLocks/>
              <a:stCxn id="18" idx="7"/>
              <a:endCxn id="20" idx="3"/>
            </p:cNvCxnSpPr>
            <p:nvPr/>
          </p:nvCxnSpPr>
          <p:spPr>
            <a:xfrm flipV="1">
              <a:off x="6580945" y="5468184"/>
              <a:ext cx="913447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813B2B-9728-4316-8558-83BED9521E31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6606907" y="5853017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06A169E-F951-4E9F-8762-4C3EE6DA7E11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6606907" y="6322461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CA2879F-D034-4375-B811-B66BB96781A0}"/>
                </a:ext>
              </a:extLst>
            </p:cNvPr>
            <p:cNvCxnSpPr>
              <a:cxnSpLocks/>
              <a:stCxn id="19" idx="7"/>
              <a:endCxn id="21" idx="3"/>
            </p:cNvCxnSpPr>
            <p:nvPr/>
          </p:nvCxnSpPr>
          <p:spPr>
            <a:xfrm flipV="1">
              <a:off x="6580945" y="5915696"/>
              <a:ext cx="913447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0725136-1E4F-4006-8395-9AC0E0F1122E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7645713" y="5405505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54C7438-BE50-4A03-A097-621EDA2A91D7}"/>
                </a:ext>
              </a:extLst>
            </p:cNvPr>
            <p:cNvCxnSpPr>
              <a:cxnSpLocks/>
              <a:stCxn id="20" idx="5"/>
              <a:endCxn id="24" idx="1"/>
            </p:cNvCxnSpPr>
            <p:nvPr/>
          </p:nvCxnSpPr>
          <p:spPr>
            <a:xfrm>
              <a:off x="7619751" y="5468184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9BE1630-CC72-498A-98C1-2691A151090F}"/>
                </a:ext>
              </a:extLst>
            </p:cNvPr>
            <p:cNvCxnSpPr>
              <a:cxnSpLocks/>
              <a:stCxn id="21" idx="7"/>
              <a:endCxn id="23" idx="3"/>
            </p:cNvCxnSpPr>
            <p:nvPr/>
          </p:nvCxnSpPr>
          <p:spPr>
            <a:xfrm flipV="1">
              <a:off x="7619751" y="5468184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6214B9C-6538-4906-9CD7-8692CC0C72E5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7645713" y="5853017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263F632-34C1-46DF-BADF-D36C58F72276}"/>
                </a:ext>
              </a:extLst>
            </p:cNvPr>
            <p:cNvCxnSpPr>
              <a:cxnSpLocks/>
              <a:stCxn id="22" idx="7"/>
              <a:endCxn id="23" idx="3"/>
            </p:cNvCxnSpPr>
            <p:nvPr/>
          </p:nvCxnSpPr>
          <p:spPr>
            <a:xfrm flipV="1">
              <a:off x="7619751" y="5468184"/>
              <a:ext cx="913446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86AC4D7-0D0B-4AA8-A4B9-FAFDDEEB9F10}"/>
                </a:ext>
              </a:extLst>
            </p:cNvPr>
            <p:cNvCxnSpPr>
              <a:cxnSpLocks/>
              <a:stCxn id="22" idx="6"/>
              <a:endCxn id="24" idx="3"/>
            </p:cNvCxnSpPr>
            <p:nvPr/>
          </p:nvCxnSpPr>
          <p:spPr>
            <a:xfrm flipV="1">
              <a:off x="7645713" y="5915696"/>
              <a:ext cx="887484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F4AE5EB-77D5-4CC0-A08F-C5791C1A36DC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2451676" y="585301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1B4CA1C-C800-4C26-A422-0E82DD04528D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2425714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CD33C7B-F8AC-4117-8E3C-3990C7A7317C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2425714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98465F7-97FF-4441-AAED-090F2F5E246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2451676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1857E27-55D2-4BFC-AED6-33361539EC68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3490484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0985CC3-0CC1-469A-A405-6D0C7714160F}"/>
                </a:ext>
              </a:extLst>
            </p:cNvPr>
            <p:cNvCxnSpPr>
              <a:cxnSpLocks/>
              <a:stCxn id="10" idx="5"/>
              <a:endCxn id="13" idx="3"/>
            </p:cNvCxnSpPr>
            <p:nvPr/>
          </p:nvCxnSpPr>
          <p:spPr>
            <a:xfrm>
              <a:off x="3464522" y="6385140"/>
              <a:ext cx="9134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3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70EB65AA-601D-4BA8-8EA8-D369FFA45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0563564"/>
                  </p:ext>
                </p:extLst>
              </p:nvPr>
            </p:nvGraphicFramePr>
            <p:xfrm>
              <a:off x="656271" y="292228"/>
              <a:ext cx="10696575" cy="401612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5376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43853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69582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Exponential-width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Bogdanov,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Papakonstantinou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𝑛𝑤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Unrestricted branching programs of size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𝑛𝑤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Impagliazzo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Zuckerman 2012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Tell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663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dirty="0"/>
                            <a:t>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dk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adaptive-order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Lyu, Tal, Wu 2023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358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adaptive-order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Lyu, Tal, Wu 2023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90769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70EB65AA-601D-4BA8-8EA8-D369FFA45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0563564"/>
                  </p:ext>
                </p:extLst>
              </p:nvPr>
            </p:nvGraphicFramePr>
            <p:xfrm>
              <a:off x="656271" y="292228"/>
              <a:ext cx="10696575" cy="401612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5376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43853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69582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98485" r="-564906" b="-8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Exponential-width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Bogdanov,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Papakonstantinou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124762" r="-564906" b="-42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22" t="-124762" r="-107917" b="-42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Impagliazzo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Zuckerman 2012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Tell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386885" r="-564906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66342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486885" r="-564906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22" t="-486885" r="-107917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2" t="-577419" r="-564906" b="-4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688525" r="-56490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dk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788525" r="-56490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888525" r="-56490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adaptive-order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Lyu, Tal, Wu 2023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8358769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988525" r="-56490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adaptive-order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Lyu, Tal, Wu 2023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90769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CD144-D357-4524-BFDD-974B04CB76B9}"/>
                  </a:ext>
                </a:extLst>
              </p:cNvPr>
              <p:cNvSpPr txBox="1"/>
              <p:nvPr/>
            </p:nvSpPr>
            <p:spPr>
              <a:xfrm>
                <a:off x="617219" y="4684872"/>
                <a:ext cx="10774680" cy="18809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[Forbes, Kelley 2018]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Steinke,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2013]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Haramaty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Lee, Viola 2017] [Chattopadhyay,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Tal 2018]</a:t>
                </a:r>
                <a:br>
                  <a:rPr lang="en-US" sz="2400" b="1" dirty="0"/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-PRG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arbitrary-order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CD144-D357-4524-BFDD-974B04CB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" y="4684872"/>
                <a:ext cx="10774680" cy="1880900"/>
              </a:xfrm>
              <a:prstGeom prst="rect">
                <a:avLst/>
              </a:prstGeom>
              <a:blipFill>
                <a:blip r:embed="rId3"/>
                <a:stretch>
                  <a:fillRect b="-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A0AC-3BC3-4EFE-8905-81D97370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297"/>
            <a:ext cx="10515600" cy="891107"/>
          </a:xfrm>
        </p:spPr>
        <p:txBody>
          <a:bodyPr>
            <a:normAutofit/>
          </a:bodyPr>
          <a:lstStyle/>
          <a:p>
            <a:r>
              <a:rPr lang="en-US" dirty="0"/>
              <a:t>Iterated restriction framework 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sz="2700" dirty="0" err="1">
                <a:solidFill>
                  <a:srgbClr val="C00000"/>
                </a:solidFill>
                <a:latin typeface="+mn-lt"/>
              </a:rPr>
              <a:t>Ajtai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700" dirty="0" err="1">
                <a:solidFill>
                  <a:srgbClr val="C00000"/>
                </a:solidFill>
                <a:latin typeface="+mn-lt"/>
              </a:rPr>
              <a:t>Wigderson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 1985]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3F749-897B-4FCF-B282-7B643CA62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650" y="891137"/>
                <a:ext cx="11846955" cy="24898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en-US" dirty="0"/>
                  <a:t>Want to sample pseudorandom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35000"/>
                  </a:lnSpc>
                </a:pPr>
                <a:r>
                  <a:rPr lang="en-US" dirty="0"/>
                  <a:t>Step 1: Sample pseudorandom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1, 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3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we want to fool,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3F749-897B-4FCF-B282-7B643CA62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91137"/>
                <a:ext cx="11846955" cy="2489861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64ECB-3BD2-407E-A590-5DA84E1E0373}"/>
              </a:ext>
            </a:extLst>
          </p:cNvPr>
          <p:cNvGrpSpPr/>
          <p:nvPr/>
        </p:nvGrpSpPr>
        <p:grpSpPr>
          <a:xfrm>
            <a:off x="1874803" y="4054353"/>
            <a:ext cx="7970132" cy="737185"/>
            <a:chOff x="1918027" y="4407127"/>
            <a:chExt cx="7970132" cy="73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F16A75-56C0-4D9F-98BC-610FC388268F}"/>
                    </a:ext>
                  </a:extLst>
                </p:cNvPr>
                <p:cNvSpPr txBox="1"/>
                <p:nvPr/>
              </p:nvSpPr>
              <p:spPr>
                <a:xfrm>
                  <a:off x="9213754" y="4407127"/>
                  <a:ext cx="6744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F16A75-56C0-4D9F-98BC-610FC3882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3754" y="4407127"/>
                  <a:ext cx="674405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E1306E-7267-4784-B946-BADAD293E7E0}"/>
                </a:ext>
              </a:extLst>
            </p:cNvPr>
            <p:cNvGrpSpPr/>
            <p:nvPr/>
          </p:nvGrpSpPr>
          <p:grpSpPr>
            <a:xfrm>
              <a:off x="1918027" y="4421776"/>
              <a:ext cx="7231590" cy="722536"/>
              <a:chOff x="1556869" y="4779585"/>
              <a:chExt cx="7231590" cy="722536"/>
            </a:xfrm>
          </p:grpSpPr>
          <p:pic>
            <p:nvPicPr>
              <p:cNvPr id="21" name="Picture 20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B09C40BD-E833-446F-98D2-B0DC250A4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201" y="4892665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41" name="Picture 4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110F0BE-9215-47F5-B0E2-F2610E782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6869" y="4878016"/>
                <a:ext cx="594806" cy="59480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53D959-6E07-4E41-A557-D44F719925BD}"/>
                      </a:ext>
                    </a:extLst>
                  </p:cNvPr>
                  <p:cNvSpPr txBox="1"/>
                  <p:nvPr/>
                </p:nvSpPr>
                <p:spPr>
                  <a:xfrm>
                    <a:off x="2983028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53D959-6E07-4E41-A557-D44F719925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3028" y="4779585"/>
                    <a:ext cx="6744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DD570B3-020E-4DC4-A5D8-7DF74C2107A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400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DD570B3-020E-4DC4-A5D8-7DF74C210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400" y="4779585"/>
                    <a:ext cx="67440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676614-EC8C-415A-A9BC-C560FE1D0D48}"/>
                      </a:ext>
                    </a:extLst>
                  </p:cNvPr>
                  <p:cNvSpPr txBox="1"/>
                  <p:nvPr/>
                </p:nvSpPr>
                <p:spPr>
                  <a:xfrm>
                    <a:off x="5194583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676614-EC8C-415A-A9BC-C560FE1D0D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4583" y="4779585"/>
                    <a:ext cx="67440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BCAEA06-779D-4AC6-A364-431C660A8424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953" y="479423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BCAEA06-779D-4AC6-A364-431C660A84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8953" y="4794235"/>
                    <a:ext cx="674405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7" name="Picture 56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E4CBECD0-393F-4510-AA16-CD5102A82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54" y="4878016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58" name="Picture 57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059C0F29-159E-44FC-8937-3FD625B6C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567" y="4850775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59" name="Picture 58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2251B3E5-8DE2-42BB-903F-679548BFA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7018" y="4821476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60" name="Picture 5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C5D4DC3F-3D0A-44FD-ABC0-6A19AB3DB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3653" y="4835547"/>
                <a:ext cx="594806" cy="594806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8D94D-9A0A-490C-8668-3E523C0C71B3}"/>
              </a:ext>
            </a:extLst>
          </p:cNvPr>
          <p:cNvGrpSpPr/>
          <p:nvPr/>
        </p:nvGrpSpPr>
        <p:grpSpPr>
          <a:xfrm>
            <a:off x="3267522" y="4041335"/>
            <a:ext cx="6655048" cy="811492"/>
            <a:chOff x="3267522" y="4041335"/>
            <a:chExt cx="6655048" cy="811492"/>
          </a:xfrm>
        </p:grpSpPr>
        <p:pic>
          <p:nvPicPr>
            <p:cNvPr id="52" name="Picture 51" descr="A close up of a coin&#10;&#10;Description automatically generated">
              <a:extLst>
                <a:ext uri="{FF2B5EF4-FFF2-40B4-BE49-F238E27FC236}">
                  <a16:creationId xmlns:a16="http://schemas.microsoft.com/office/drawing/2014/main" id="{242A4BFB-AAF3-49EC-92D9-A2E91E6B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522" y="4115642"/>
              <a:ext cx="737185" cy="737185"/>
            </a:xfrm>
            <a:prstGeom prst="rect">
              <a:avLst/>
            </a:prstGeom>
          </p:spPr>
        </p:pic>
        <p:pic>
          <p:nvPicPr>
            <p:cNvPr id="53" name="Picture 5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8D1B30-E287-4F51-9083-4A30BE01B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69" y="4088401"/>
              <a:ext cx="737185" cy="737185"/>
            </a:xfrm>
            <a:prstGeom prst="rect">
              <a:avLst/>
            </a:prstGeom>
          </p:spPr>
        </p:pic>
        <p:pic>
          <p:nvPicPr>
            <p:cNvPr id="54" name="Picture 53" descr="A close up of a coin&#10;&#10;Description automatically generated">
              <a:extLst>
                <a:ext uri="{FF2B5EF4-FFF2-40B4-BE49-F238E27FC236}">
                  <a16:creationId xmlns:a16="http://schemas.microsoft.com/office/drawing/2014/main" id="{8209D10F-BA36-46FB-8D40-230192AD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54" y="4084491"/>
              <a:ext cx="737185" cy="737185"/>
            </a:xfrm>
            <a:prstGeom prst="rect">
              <a:avLst/>
            </a:prstGeom>
          </p:spPr>
        </p:pic>
        <p:pic>
          <p:nvPicPr>
            <p:cNvPr id="55" name="Picture 54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57F1868-7522-4EF5-B414-6058B9EF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086" y="4073752"/>
              <a:ext cx="737185" cy="737185"/>
            </a:xfrm>
            <a:prstGeom prst="rect">
              <a:avLst/>
            </a:prstGeom>
          </p:spPr>
        </p:pic>
        <p:pic>
          <p:nvPicPr>
            <p:cNvPr id="56" name="Picture 5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177341F-DEC2-42A9-B47D-C8EDA1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85" y="4041335"/>
              <a:ext cx="737185" cy="7371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679C03-E1F6-4C7F-B711-C4A7FED293C3}"/>
              </a:ext>
            </a:extLst>
          </p:cNvPr>
          <p:cNvGrpSpPr/>
          <p:nvPr/>
        </p:nvGrpSpPr>
        <p:grpSpPr>
          <a:xfrm>
            <a:off x="838200" y="3194189"/>
            <a:ext cx="9068598" cy="1550177"/>
            <a:chOff x="838200" y="3194189"/>
            <a:chExt cx="9068598" cy="1550177"/>
          </a:xfrm>
        </p:grpSpPr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5F05FFD-2DB3-4E90-987F-FED649A2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352" y="3203452"/>
              <a:ext cx="737185" cy="737185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13CAA86B-599C-4397-93D3-ED5D9D61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537" y="3203452"/>
              <a:ext cx="737185" cy="737185"/>
            </a:xfrm>
            <a:prstGeom prst="rect">
              <a:avLst/>
            </a:prstGeom>
          </p:spPr>
        </p:pic>
        <p:pic>
          <p:nvPicPr>
            <p:cNvPr id="32" name="Picture 31" descr="A close up of a coin&#10;&#10;Description automatically generated">
              <a:extLst>
                <a:ext uri="{FF2B5EF4-FFF2-40B4-BE49-F238E27FC236}">
                  <a16:creationId xmlns:a16="http://schemas.microsoft.com/office/drawing/2014/main" id="{F8BFCD75-A4F4-41B8-B677-93CE4B62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722" y="3203451"/>
              <a:ext cx="737185" cy="737185"/>
            </a:xfrm>
            <a:prstGeom prst="rect">
              <a:avLst/>
            </a:prstGeom>
          </p:spPr>
        </p:pic>
        <p:pic>
          <p:nvPicPr>
            <p:cNvPr id="33" name="Picture 32" descr="A close up of a coin&#10;&#10;Description automatically generated">
              <a:extLst>
                <a:ext uri="{FF2B5EF4-FFF2-40B4-BE49-F238E27FC236}">
                  <a16:creationId xmlns:a16="http://schemas.microsoft.com/office/drawing/2014/main" id="{865D362D-E10B-407C-A827-3B490607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907" y="3198820"/>
              <a:ext cx="737185" cy="737185"/>
            </a:xfrm>
            <a:prstGeom prst="rect">
              <a:avLst/>
            </a:prstGeom>
          </p:spPr>
        </p:pic>
        <p:pic>
          <p:nvPicPr>
            <p:cNvPr id="34" name="Picture 33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C3C68C1-8866-47A7-9B1C-9012DA48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092" y="3196503"/>
              <a:ext cx="737185" cy="737185"/>
            </a:xfrm>
            <a:prstGeom prst="rect">
              <a:avLst/>
            </a:prstGeom>
          </p:spPr>
        </p:pic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AAA4FEE3-4756-4244-B96A-BA87B518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277" y="3196504"/>
              <a:ext cx="737185" cy="737185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C4C40E5-3C9D-4D0A-A676-1107E335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462" y="3203451"/>
              <a:ext cx="737185" cy="737185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E93BED22-7B4D-47E0-B145-D2D0423F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647" y="3203451"/>
              <a:ext cx="737185" cy="737185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9A6D2247-5E09-44DA-BA8F-0A789F62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45" y="3196503"/>
              <a:ext cx="737185" cy="737185"/>
            </a:xfrm>
            <a:prstGeom prst="rect">
              <a:avLst/>
            </a:prstGeom>
          </p:spPr>
        </p:pic>
        <p:pic>
          <p:nvPicPr>
            <p:cNvPr id="39" name="Picture 3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5E796C-01B6-4C41-84AE-B0035921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43" y="3195346"/>
              <a:ext cx="737185" cy="737185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A884805-1BAF-4272-AD29-8553B84F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613" y="3194189"/>
              <a:ext cx="737185" cy="7371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8F6E3-3715-4DF1-A5B0-213936366981}"/>
                    </a:ext>
                  </a:extLst>
                </p:cNvPr>
                <p:cNvSpPr txBox="1"/>
                <p:nvPr/>
              </p:nvSpPr>
              <p:spPr>
                <a:xfrm>
                  <a:off x="838200" y="4159591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8F6E3-3715-4DF1-A5B0-21393636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591"/>
                  <a:ext cx="739658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474A6A-71A3-4A12-A6FE-7973A49163DA}"/>
              </a:ext>
            </a:extLst>
          </p:cNvPr>
          <p:cNvGrpSpPr/>
          <p:nvPr/>
        </p:nvGrpSpPr>
        <p:grpSpPr>
          <a:xfrm>
            <a:off x="838200" y="5001253"/>
            <a:ext cx="9084370" cy="770612"/>
            <a:chOff x="867926" y="5333401"/>
            <a:chExt cx="9084370" cy="770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F2A321C-144C-4839-AFEA-480B96D677AF}"/>
                    </a:ext>
                  </a:extLst>
                </p:cNvPr>
                <p:cNvSpPr txBox="1"/>
                <p:nvPr/>
              </p:nvSpPr>
              <p:spPr>
                <a:xfrm>
                  <a:off x="867926" y="5443034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F2A321C-144C-4839-AFEA-480B96D67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26" y="5443034"/>
                  <a:ext cx="739658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" name="Picture 101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C5AB1FCE-76F4-489D-93F2-E85BA032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637" y="5466845"/>
              <a:ext cx="594806" cy="594806"/>
            </a:xfrm>
            <a:prstGeom prst="rect">
              <a:avLst/>
            </a:prstGeom>
          </p:spPr>
        </p:pic>
        <p:pic>
          <p:nvPicPr>
            <p:cNvPr id="103" name="Picture 102" descr="A coin next to a sign&#10;&#10;Description automatically generated">
              <a:extLst>
                <a:ext uri="{FF2B5EF4-FFF2-40B4-BE49-F238E27FC236}">
                  <a16:creationId xmlns:a16="http://schemas.microsoft.com/office/drawing/2014/main" id="{87D48E1C-DA9A-41EA-A19E-1F8268FF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501" y="5429778"/>
              <a:ext cx="594806" cy="594806"/>
            </a:xfrm>
            <a:prstGeom prst="rect">
              <a:avLst/>
            </a:prstGeom>
          </p:spPr>
        </p:pic>
        <p:pic>
          <p:nvPicPr>
            <p:cNvPr id="105" name="Picture 10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4328FAC0-8EF0-4292-8426-436DE95F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403" y="5443034"/>
              <a:ext cx="594806" cy="594806"/>
            </a:xfrm>
            <a:prstGeom prst="rect">
              <a:avLst/>
            </a:prstGeom>
          </p:spPr>
        </p:pic>
        <p:pic>
          <p:nvPicPr>
            <p:cNvPr id="106" name="Picture 10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B34689D-79AF-492D-ACDA-B8F43CF39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558" y="5366828"/>
              <a:ext cx="737185" cy="737185"/>
            </a:xfrm>
            <a:prstGeom prst="rect">
              <a:avLst/>
            </a:prstGeom>
          </p:spPr>
        </p:pic>
        <p:pic>
          <p:nvPicPr>
            <p:cNvPr id="107" name="Picture 10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076DDA-AF52-4C35-B079-291DB22F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111" y="5333401"/>
              <a:ext cx="737185" cy="73718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D56539-037E-4DDA-95F3-2ED1A1B77CAA}"/>
              </a:ext>
            </a:extLst>
          </p:cNvPr>
          <p:cNvGrpSpPr/>
          <p:nvPr/>
        </p:nvGrpSpPr>
        <p:grpSpPr>
          <a:xfrm>
            <a:off x="838200" y="5966863"/>
            <a:ext cx="9006735" cy="668701"/>
            <a:chOff x="838200" y="5966863"/>
            <a:chExt cx="9006735" cy="668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4BBB71B-433D-4050-B14F-9A007B039A29}"/>
                    </a:ext>
                  </a:extLst>
                </p:cNvPr>
                <p:cNvSpPr txBox="1"/>
                <p:nvPr/>
              </p:nvSpPr>
              <p:spPr>
                <a:xfrm>
                  <a:off x="838200" y="5966863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4BBB71B-433D-4050-B14F-9A007B039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966863"/>
                  <a:ext cx="739658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9" name="Picture 138" descr="A coin next to a sign&#10;&#10;Description automatically generated">
              <a:extLst>
                <a:ext uri="{FF2B5EF4-FFF2-40B4-BE49-F238E27FC236}">
                  <a16:creationId xmlns:a16="http://schemas.microsoft.com/office/drawing/2014/main" id="{E0F5B599-69B5-43C7-B316-8AA28E13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0129" y="6026109"/>
              <a:ext cx="594806" cy="594806"/>
            </a:xfrm>
            <a:prstGeom prst="rect">
              <a:avLst/>
            </a:prstGeom>
          </p:spPr>
        </p:pic>
        <p:pic>
          <p:nvPicPr>
            <p:cNvPr id="140" name="Picture 139" descr="A coin next to a sign&#10;&#10;Description automatically generated">
              <a:extLst>
                <a:ext uri="{FF2B5EF4-FFF2-40B4-BE49-F238E27FC236}">
                  <a16:creationId xmlns:a16="http://schemas.microsoft.com/office/drawing/2014/main" id="{97F7BF40-6612-4F3D-B17D-E976A8C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658" y="6040758"/>
              <a:ext cx="594806" cy="594806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7C2B3E5-E565-4A19-9166-C7C987B331A1}"/>
              </a:ext>
            </a:extLst>
          </p:cNvPr>
          <p:cNvGrpSpPr/>
          <p:nvPr/>
        </p:nvGrpSpPr>
        <p:grpSpPr>
          <a:xfrm>
            <a:off x="1874803" y="5070274"/>
            <a:ext cx="7231590" cy="665995"/>
            <a:chOff x="1556869" y="4821476"/>
            <a:chExt cx="7231590" cy="665995"/>
          </a:xfrm>
        </p:grpSpPr>
        <p:pic>
          <p:nvPicPr>
            <p:cNvPr id="112" name="Picture 111" descr="A coin next to a sign&#10;&#10;Description automatically generated">
              <a:extLst>
                <a:ext uri="{FF2B5EF4-FFF2-40B4-BE49-F238E27FC236}">
                  <a16:creationId xmlns:a16="http://schemas.microsoft.com/office/drawing/2014/main" id="{B2413478-F14B-4A9F-A6A5-2FAC6D582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01" y="4892665"/>
              <a:ext cx="594806" cy="594806"/>
            </a:xfrm>
            <a:prstGeom prst="rect">
              <a:avLst/>
            </a:prstGeom>
          </p:spPr>
        </p:pic>
        <p:pic>
          <p:nvPicPr>
            <p:cNvPr id="113" name="Picture 112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23C7B0A-1CC4-4A3C-BBA3-9B07218B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869" y="4878016"/>
              <a:ext cx="594806" cy="594806"/>
            </a:xfrm>
            <a:prstGeom prst="rect">
              <a:avLst/>
            </a:prstGeom>
          </p:spPr>
        </p:pic>
        <p:pic>
          <p:nvPicPr>
            <p:cNvPr id="118" name="Picture 11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F1E007A0-D820-47F0-9AD9-ED2A26C8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454" y="4878016"/>
              <a:ext cx="594806" cy="594806"/>
            </a:xfrm>
            <a:prstGeom prst="rect">
              <a:avLst/>
            </a:prstGeom>
          </p:spPr>
        </p:pic>
        <p:pic>
          <p:nvPicPr>
            <p:cNvPr id="119" name="Picture 118" descr="A coin next to a sign&#10;&#10;Description automatically generated">
              <a:extLst>
                <a:ext uri="{FF2B5EF4-FFF2-40B4-BE49-F238E27FC236}">
                  <a16:creationId xmlns:a16="http://schemas.microsoft.com/office/drawing/2014/main" id="{08DAC4EF-426E-4ECE-8792-41697747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567" y="4850775"/>
              <a:ext cx="594806" cy="594806"/>
            </a:xfrm>
            <a:prstGeom prst="rect">
              <a:avLst/>
            </a:prstGeom>
          </p:spPr>
        </p:pic>
        <p:pic>
          <p:nvPicPr>
            <p:cNvPr id="120" name="Picture 119" descr="A coin next to a sign&#10;&#10;Description automatically generated">
              <a:extLst>
                <a:ext uri="{FF2B5EF4-FFF2-40B4-BE49-F238E27FC236}">
                  <a16:creationId xmlns:a16="http://schemas.microsoft.com/office/drawing/2014/main" id="{8D6149D4-3D60-4245-81E2-E4E447BD8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018" y="4821476"/>
              <a:ext cx="594806" cy="594806"/>
            </a:xfrm>
            <a:prstGeom prst="rect">
              <a:avLst/>
            </a:prstGeom>
          </p:spPr>
        </p:pic>
        <p:pic>
          <p:nvPicPr>
            <p:cNvPr id="121" name="Picture 120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087F472E-9B6F-4FB0-85C8-3C12F6548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653" y="4835547"/>
              <a:ext cx="594806" cy="5948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8C788D-D674-4E8E-AC6B-B66BC0ECDD63}"/>
              </a:ext>
            </a:extLst>
          </p:cNvPr>
          <p:cNvGrpSpPr/>
          <p:nvPr/>
        </p:nvGrpSpPr>
        <p:grpSpPr>
          <a:xfrm>
            <a:off x="1897112" y="6026109"/>
            <a:ext cx="7231387" cy="624105"/>
            <a:chOff x="1897112" y="6026109"/>
            <a:chExt cx="7231387" cy="624105"/>
          </a:xfrm>
        </p:grpSpPr>
        <p:pic>
          <p:nvPicPr>
            <p:cNvPr id="126" name="Picture 125" descr="A coin next to a sign&#10;&#10;Description automatically generated">
              <a:extLst>
                <a:ext uri="{FF2B5EF4-FFF2-40B4-BE49-F238E27FC236}">
                  <a16:creationId xmlns:a16="http://schemas.microsoft.com/office/drawing/2014/main" id="{35277A1C-43AB-4A7D-B774-6E463604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333" y="6040758"/>
              <a:ext cx="594806" cy="594806"/>
            </a:xfrm>
            <a:prstGeom prst="rect">
              <a:avLst/>
            </a:prstGeom>
          </p:spPr>
        </p:pic>
        <p:pic>
          <p:nvPicPr>
            <p:cNvPr id="127" name="Picture 126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CB769962-84FA-4E7B-AA26-A58878EC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112" y="6026109"/>
              <a:ext cx="594806" cy="594806"/>
            </a:xfrm>
            <a:prstGeom prst="rect">
              <a:avLst/>
            </a:prstGeom>
          </p:spPr>
        </p:pic>
        <p:pic>
          <p:nvPicPr>
            <p:cNvPr id="132" name="Picture 131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059850FB-D1F5-4FF6-87AC-21F124EAC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697" y="6026109"/>
              <a:ext cx="594806" cy="594806"/>
            </a:xfrm>
            <a:prstGeom prst="rect">
              <a:avLst/>
            </a:prstGeom>
          </p:spPr>
        </p:pic>
        <p:pic>
          <p:nvPicPr>
            <p:cNvPr id="133" name="Picture 132" descr="A coin next to a sign&#10;&#10;Description automatically generated">
              <a:extLst>
                <a:ext uri="{FF2B5EF4-FFF2-40B4-BE49-F238E27FC236}">
                  <a16:creationId xmlns:a16="http://schemas.microsoft.com/office/drawing/2014/main" id="{0F8FE730-5A45-4BA4-8E40-F6200A8DE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28" y="6055408"/>
              <a:ext cx="594806" cy="594806"/>
            </a:xfrm>
            <a:prstGeom prst="rect">
              <a:avLst/>
            </a:prstGeom>
          </p:spPr>
        </p:pic>
        <p:pic>
          <p:nvPicPr>
            <p:cNvPr id="134" name="Picture 133" descr="A coin next to a sign&#10;&#10;Description automatically generated">
              <a:extLst>
                <a:ext uri="{FF2B5EF4-FFF2-40B4-BE49-F238E27FC236}">
                  <a16:creationId xmlns:a16="http://schemas.microsoft.com/office/drawing/2014/main" id="{070D793A-EBFD-4729-B016-228B1B38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79" y="6026109"/>
              <a:ext cx="594806" cy="594806"/>
            </a:xfrm>
            <a:prstGeom prst="rect">
              <a:avLst/>
            </a:prstGeom>
          </p:spPr>
        </p:pic>
        <p:pic>
          <p:nvPicPr>
            <p:cNvPr id="135" name="Picture 13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5CE720F3-AC4E-49E0-A7CD-092DA204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693" y="6040180"/>
              <a:ext cx="594806" cy="594806"/>
            </a:xfrm>
            <a:prstGeom prst="rect">
              <a:avLst/>
            </a:prstGeom>
          </p:spPr>
        </p:pic>
        <p:pic>
          <p:nvPicPr>
            <p:cNvPr id="136" name="Picture 135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7A11D18C-C957-49FE-9585-0B2A6EAE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066" y="6040758"/>
              <a:ext cx="594806" cy="594806"/>
            </a:xfrm>
            <a:prstGeom prst="rect">
              <a:avLst/>
            </a:prstGeom>
          </p:spPr>
        </p:pic>
        <p:pic>
          <p:nvPicPr>
            <p:cNvPr id="137" name="Picture 136" descr="A coin next to a sign&#10;&#10;Description automatically generated">
              <a:extLst>
                <a:ext uri="{FF2B5EF4-FFF2-40B4-BE49-F238E27FC236}">
                  <a16:creationId xmlns:a16="http://schemas.microsoft.com/office/drawing/2014/main" id="{9810CCA0-1771-4679-A05D-FB0B64A9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550" y="6040180"/>
              <a:ext cx="594806" cy="594806"/>
            </a:xfrm>
            <a:prstGeom prst="rect">
              <a:avLst/>
            </a:prstGeom>
          </p:spPr>
        </p:pic>
        <p:pic>
          <p:nvPicPr>
            <p:cNvPr id="138" name="Picture 13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DB74BB65-0153-4E9F-9CF9-6A6D2310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93" y="6040180"/>
              <a:ext cx="594806" cy="59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9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3773 L -4.16667E-7 -1.11111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13634 L -3.125E-6 1.11111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6904-C8BC-4CA2-9C3E-726B6752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700"/>
            <a:ext cx="10515600" cy="1325563"/>
          </a:xfrm>
        </p:spPr>
        <p:txBody>
          <a:bodyPr/>
          <a:lstStyle/>
          <a:p>
            <a:r>
              <a:rPr lang="en-US" dirty="0"/>
              <a:t>Forbes-Kelley pseudorandom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A20CE-434F-4C26-A3E2-01D3F941DF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981200"/>
                <a:ext cx="11551920" cy="47815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Forbes and Kelley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fools (arbitrary-order) ROBPs,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“small-bias” distributions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Naor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Naor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1990]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uniform random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Beautiful proof (Fourier analysis)</a:t>
                </a:r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the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</a:t>
                </a:r>
                <a:r>
                  <a:rPr lang="en-US" dirty="0"/>
                  <a:t> case: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Spend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truly random bits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Assign values to </a:t>
                </a:r>
                <a:r>
                  <a:rPr lang="en-US" dirty="0">
                    <a:solidFill>
                      <a:schemeClr val="accent1"/>
                    </a:solidFill>
                  </a:rPr>
                  <a:t>half</a:t>
                </a:r>
                <a:r>
                  <a:rPr lang="en-US" dirty="0"/>
                  <a:t> the variables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restrictions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A20CE-434F-4C26-A3E2-01D3F941D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981200"/>
                <a:ext cx="11551920" cy="4781550"/>
              </a:xfrm>
              <a:blipFill>
                <a:blip r:embed="rId2"/>
                <a:stretch>
                  <a:fillRect l="-950" r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9A4C5FA-21B0-4F0B-95E1-EE72A1105CAA}"/>
              </a:ext>
            </a:extLst>
          </p:cNvPr>
          <p:cNvGrpSpPr/>
          <p:nvPr/>
        </p:nvGrpSpPr>
        <p:grpSpPr>
          <a:xfrm>
            <a:off x="1865278" y="1050485"/>
            <a:ext cx="8047767" cy="800282"/>
            <a:chOff x="1874803" y="4041335"/>
            <a:chExt cx="8047767" cy="8002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5FE9E2-D7C4-4097-A6F5-006BECE94E73}"/>
                </a:ext>
              </a:extLst>
            </p:cNvPr>
            <p:cNvGrpSpPr/>
            <p:nvPr/>
          </p:nvGrpSpPr>
          <p:grpSpPr>
            <a:xfrm>
              <a:off x="1874803" y="4043143"/>
              <a:ext cx="7970132" cy="737185"/>
              <a:chOff x="1918027" y="4407127"/>
              <a:chExt cx="7970132" cy="737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997C507-8118-443B-92BA-2D7F2FF7C1BE}"/>
                      </a:ext>
                    </a:extLst>
                  </p:cNvPr>
                  <p:cNvSpPr txBox="1"/>
                  <p:nvPr/>
                </p:nvSpPr>
                <p:spPr>
                  <a:xfrm>
                    <a:off x="9213754" y="4407127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997C507-8118-443B-92BA-2D7F2FF7C1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3754" y="4407127"/>
                    <a:ext cx="674405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E15FE-6DAE-4726-B788-B826889BD9E9}"/>
                  </a:ext>
                </a:extLst>
              </p:cNvPr>
              <p:cNvGrpSpPr/>
              <p:nvPr/>
            </p:nvGrpSpPr>
            <p:grpSpPr>
              <a:xfrm>
                <a:off x="1918027" y="4421776"/>
                <a:ext cx="7231590" cy="722536"/>
                <a:chOff x="1556869" y="4779585"/>
                <a:chExt cx="7231590" cy="722536"/>
              </a:xfrm>
            </p:grpSpPr>
            <p:pic>
              <p:nvPicPr>
                <p:cNvPr id="7" name="Picture 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A00E8F28-8829-4BE5-AD27-ECDF20F16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7201" y="4892665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8" name="Picture 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615A5D6D-AE9F-40E4-839A-566E0E5A0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69" y="4878016"/>
                  <a:ext cx="594806" cy="59480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DDA8331-D453-4F70-9FFB-247EDB212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3028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DDA8331-D453-4F70-9FFB-247EDB2128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3028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CE3B3E6-B38B-4E06-8ED3-1EE9BD4A4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7400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CE3B3E6-B38B-4E06-8ED3-1EE9BD4A47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7400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AFAB5-A20B-40F8-AD9B-57BA42BAF3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4583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AFAB5-A20B-40F8-AD9B-57BA42BAF3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4583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6AC9CB2-E255-4E2C-801A-31355293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8953" y="479423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6AC9CB2-E255-4E2C-801A-3135529302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8953" y="4794235"/>
                      <a:ext cx="674405" cy="7078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" name="Picture 1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ADC8BBD1-9155-4E4B-B071-1FDC8AB68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8454" y="4878016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CB5DB904-C2A1-4FBF-BCDC-BF66F6769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1567" y="4850775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B9C5970-05FB-477F-A8FB-AF03178B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7018" y="4821476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F4EF29C8-6C42-4FB4-8F03-64DABBC98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3653" y="4835547"/>
                  <a:ext cx="594806" cy="5948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Picture 28" descr="A close up of a coin&#10;&#10;Description automatically generated">
              <a:extLst>
                <a:ext uri="{FF2B5EF4-FFF2-40B4-BE49-F238E27FC236}">
                  <a16:creationId xmlns:a16="http://schemas.microsoft.com/office/drawing/2014/main" id="{3792FF70-0E04-41B7-B70E-A08686B35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522" y="4104432"/>
              <a:ext cx="737185" cy="737185"/>
            </a:xfrm>
            <a:prstGeom prst="rect">
              <a:avLst/>
            </a:prstGeom>
          </p:spPr>
        </p:pic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8D53BCF-5507-4CC3-B3E0-17353CD2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69" y="4088401"/>
              <a:ext cx="737185" cy="737185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A0D2B9E9-04E2-4816-8A59-1ED3E626E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54" y="4084491"/>
              <a:ext cx="737185" cy="737185"/>
            </a:xfrm>
            <a:prstGeom prst="rect">
              <a:avLst/>
            </a:prstGeom>
          </p:spPr>
        </p:pic>
        <p:pic>
          <p:nvPicPr>
            <p:cNvPr id="32" name="Picture 3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159D9004-4B66-4E6A-B0A0-AE78C42D9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086" y="4073752"/>
              <a:ext cx="737185" cy="737185"/>
            </a:xfrm>
            <a:prstGeom prst="rect">
              <a:avLst/>
            </a:prstGeom>
          </p:spPr>
        </p:pic>
        <p:pic>
          <p:nvPicPr>
            <p:cNvPr id="33" name="Picture 3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ADC25B7-5CD1-41E5-8224-4088CA6D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85" y="4041335"/>
              <a:ext cx="737185" cy="737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6FB6-6C43-4D75-ABA8-54043DAB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47400" cy="1325563"/>
          </a:xfrm>
        </p:spPr>
        <p:txBody>
          <a:bodyPr/>
          <a:lstStyle/>
          <a:p>
            <a:r>
              <a:rPr lang="en-US" dirty="0"/>
              <a:t>Early termination   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[Gopalan,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Meka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Reingold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Trevisan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Vadhan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 2012]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1C29E-27C3-4D1D-9086-BD5FDCE60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021" y="1051288"/>
                <a:ext cx="11557757" cy="30249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In some cases, after only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dirty="0"/>
                  <a:t> restrictions, we can show that the function </a:t>
                </a:r>
                <a:r>
                  <a:rPr lang="en-US" dirty="0">
                    <a:solidFill>
                      <a:schemeClr val="accent1"/>
                    </a:solidFill>
                  </a:rPr>
                  <a:t>simplifies </a:t>
                </a:r>
                <a:r>
                  <a:rPr lang="en-US" dirty="0"/>
                  <a:t>in some sense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</a:t>
                </a:r>
                <a:r>
                  <a:rPr lang="en-US" dirty="0">
                    <a:solidFill>
                      <a:schemeClr val="accent1"/>
                    </a:solidFill>
                  </a:rPr>
                  <a:t> halt restriction process </a:t>
                </a:r>
                <a:r>
                  <a:rPr lang="en-US" dirty="0"/>
                  <a:t>and do something else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Near-optimal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for </a:t>
                </a:r>
                <a:r>
                  <a:rPr lang="en-US" dirty="0">
                    <a:solidFill>
                      <a:schemeClr val="accent1"/>
                    </a:solidFill>
                  </a:rPr>
                  <a:t>increasingly powerful subclasses</a:t>
                </a:r>
                <a:r>
                  <a:rPr lang="en-US" dirty="0"/>
                  <a:t> of constant-width ROBPs. Examples: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1C29E-27C3-4D1D-9086-BD5FDCE60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021" y="1051288"/>
                <a:ext cx="11557757" cy="3024982"/>
              </a:xfrm>
              <a:blipFill>
                <a:blip r:embed="rId2"/>
                <a:stretch>
                  <a:fillRect l="-949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6659FCD-2786-45AA-993D-6A9CF3796C33}"/>
              </a:ext>
            </a:extLst>
          </p:cNvPr>
          <p:cNvGrpSpPr/>
          <p:nvPr/>
        </p:nvGrpSpPr>
        <p:grpSpPr>
          <a:xfrm>
            <a:off x="-619125" y="3960761"/>
            <a:ext cx="12211685" cy="3706864"/>
            <a:chOff x="-542925" y="3960761"/>
            <a:chExt cx="12211685" cy="37068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010ECF-6511-4064-95FA-232D24940F6E}"/>
                </a:ext>
              </a:extLst>
            </p:cNvPr>
            <p:cNvSpPr/>
            <p:nvPr/>
          </p:nvSpPr>
          <p:spPr>
            <a:xfrm>
              <a:off x="-542925" y="3960761"/>
              <a:ext cx="10010775" cy="3706864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B23200-08A9-420B-9151-DA9E6AED2D75}"/>
                </a:ext>
              </a:extLst>
            </p:cNvPr>
            <p:cNvSpPr txBox="1"/>
            <p:nvPr/>
          </p:nvSpPr>
          <p:spPr>
            <a:xfrm>
              <a:off x="675640" y="5793423"/>
              <a:ext cx="109931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400" dirty="0"/>
                <a:t>Read-once </a:t>
              </a:r>
              <a:r>
                <a:rPr lang="en-US" sz="2400" dirty="0">
                  <a:solidFill>
                    <a:schemeClr val="accent1"/>
                  </a:solidFill>
                </a:rPr>
                <a:t>CNFs</a:t>
              </a:r>
              <a:r>
                <a:rPr lang="en-US" sz="2400" dirty="0"/>
                <a:t> 		  </a:t>
              </a:r>
              <a:r>
                <a:rPr lang="en-US" sz="1400" dirty="0">
                  <a:solidFill>
                    <a:srgbClr val="C00000"/>
                  </a:solidFill>
                </a:rPr>
                <a:t>[De, </a:t>
              </a:r>
              <a:r>
                <a:rPr lang="en-US" sz="1400" dirty="0" err="1">
                  <a:solidFill>
                    <a:srgbClr val="C00000"/>
                  </a:solidFill>
                </a:rPr>
                <a:t>Etesami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Trevisan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Tulsiani</a:t>
              </a:r>
              <a:r>
                <a:rPr lang="en-US" sz="1400" dirty="0">
                  <a:solidFill>
                    <a:srgbClr val="C00000"/>
                  </a:solidFill>
                </a:rPr>
                <a:t> 2010]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				   [Gopalan, </a:t>
              </a:r>
              <a:r>
                <a:rPr lang="en-US" dirty="0" err="1">
                  <a:solidFill>
                    <a:srgbClr val="C00000"/>
                  </a:solidFill>
                </a:rPr>
                <a:t>Meka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Reingold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Trevisan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Vadhan</a:t>
              </a:r>
              <a:r>
                <a:rPr lang="en-US" dirty="0">
                  <a:solidFill>
                    <a:srgbClr val="C00000"/>
                  </a:solidFill>
                </a:rPr>
                <a:t> 2012]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				   </a:t>
              </a:r>
              <a:r>
                <a:rPr lang="en-US" sz="1400" dirty="0">
                  <a:solidFill>
                    <a:srgbClr val="C00000"/>
                  </a:solidFill>
                </a:rPr>
                <a:t>[Doron, </a:t>
              </a:r>
              <a:r>
                <a:rPr lang="en-US" sz="1400" dirty="0" err="1">
                  <a:solidFill>
                    <a:srgbClr val="C00000"/>
                  </a:solidFill>
                </a:rPr>
                <a:t>Hatami</a:t>
              </a:r>
              <a:r>
                <a:rPr lang="en-US" sz="1400" dirty="0">
                  <a:solidFill>
                    <a:srgbClr val="C00000"/>
                  </a:solidFill>
                </a:rPr>
                <a:t>, H 2020]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59B10D-9D7D-417B-97D8-6798BF15C972}"/>
              </a:ext>
            </a:extLst>
          </p:cNvPr>
          <p:cNvGrpSpPr/>
          <p:nvPr/>
        </p:nvGrpSpPr>
        <p:grpSpPr>
          <a:xfrm>
            <a:off x="676781" y="4924186"/>
            <a:ext cx="10993120" cy="886731"/>
            <a:chOff x="1762760" y="5296499"/>
            <a:chExt cx="10993120" cy="886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033867-36C6-4400-B7D2-0F117E7AFCF1}"/>
                    </a:ext>
                  </a:extLst>
                </p:cNvPr>
                <p:cNvSpPr txBox="1"/>
                <p:nvPr/>
              </p:nvSpPr>
              <p:spPr>
                <a:xfrm>
                  <a:off x="1762760" y="5296499"/>
                  <a:ext cx="10993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:r>
                    <a:rPr lang="en-US" sz="2400" dirty="0"/>
                    <a:t>Read-once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AC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2400" dirty="0"/>
                    <a:t> 		 </a:t>
                  </a:r>
                  <a:r>
                    <a:rPr lang="en-US" sz="1400" dirty="0">
                      <a:solidFill>
                        <a:srgbClr val="C00000"/>
                      </a:solidFill>
                    </a:rPr>
                    <a:t>[Chen, Steinke, </a:t>
                  </a:r>
                  <a:r>
                    <a:rPr lang="en-US" sz="1400" dirty="0" err="1">
                      <a:solidFill>
                        <a:srgbClr val="C00000"/>
                      </a:solidFill>
                    </a:rPr>
                    <a:t>Vadhan</a:t>
                  </a:r>
                  <a:r>
                    <a:rPr lang="en-US" sz="1400" dirty="0">
                      <a:solidFill>
                        <a:srgbClr val="C00000"/>
                      </a:solidFill>
                    </a:rPr>
                    <a:t> 2015]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 [Doron, </a:t>
                  </a:r>
                  <a:r>
                    <a:rPr lang="en-US" dirty="0" err="1">
                      <a:solidFill>
                        <a:srgbClr val="C00000"/>
                      </a:solidFill>
                    </a:rPr>
                    <a:t>Hatami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, H 2019]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033867-36C6-4400-B7D2-0F117E7AF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760" y="5296499"/>
                  <a:ext cx="10993120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FAF26-A2C4-4F5F-BC9F-9AF1FC35D197}"/>
                    </a:ext>
                  </a:extLst>
                </p:cNvPr>
                <p:cNvSpPr txBox="1"/>
                <p:nvPr/>
              </p:nvSpPr>
              <p:spPr>
                <a:xfrm rot="16200000">
                  <a:off x="2943040" y="5712818"/>
                  <a:ext cx="4791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FAF26-A2C4-4F5F-BC9F-9AF1FC35D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43040" y="5712818"/>
                  <a:ext cx="47915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FDBEE3-52E1-458A-9524-44CE2056BC2E}"/>
              </a:ext>
            </a:extLst>
          </p:cNvPr>
          <p:cNvGrpSpPr/>
          <p:nvPr/>
        </p:nvGrpSpPr>
        <p:grpSpPr>
          <a:xfrm>
            <a:off x="-376813" y="3960761"/>
            <a:ext cx="10993120" cy="1039338"/>
            <a:chOff x="690880" y="4339683"/>
            <a:chExt cx="10993120" cy="10393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04A617-1BF4-425D-B10E-38C494DF87D0}"/>
                </a:ext>
              </a:extLst>
            </p:cNvPr>
            <p:cNvSpPr txBox="1"/>
            <p:nvPr/>
          </p:nvSpPr>
          <p:spPr>
            <a:xfrm>
              <a:off x="690880" y="4339683"/>
              <a:ext cx="10993120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sz="2400" dirty="0"/>
                <a:t>Constant-width </a:t>
              </a:r>
              <a:r>
                <a:rPr lang="en-US" sz="2400" dirty="0">
                  <a:solidFill>
                    <a:schemeClr val="accent1"/>
                  </a:solidFill>
                </a:rPr>
                <a:t>monotone ROBPs  </a:t>
              </a:r>
              <a:r>
                <a:rPr lang="en-US" sz="2400" dirty="0"/>
                <a:t> </a:t>
              </a:r>
              <a:r>
                <a:rPr lang="en-US" dirty="0">
                  <a:solidFill>
                    <a:srgbClr val="C00000"/>
                  </a:solidFill>
                </a:rPr>
                <a:t>[Doron, </a:t>
              </a:r>
              <a:r>
                <a:rPr lang="en-US" dirty="0" err="1">
                  <a:solidFill>
                    <a:srgbClr val="C00000"/>
                  </a:solidFill>
                </a:rPr>
                <a:t>Meka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Reingold</a:t>
              </a:r>
              <a:r>
                <a:rPr lang="en-US" dirty="0">
                  <a:solidFill>
                    <a:srgbClr val="C00000"/>
                  </a:solidFill>
                </a:rPr>
                <a:t>, Tal, </a:t>
              </a:r>
              <a:r>
                <a:rPr lang="en-US" dirty="0" err="1">
                  <a:solidFill>
                    <a:srgbClr val="C00000"/>
                  </a:solidFill>
                </a:rPr>
                <a:t>Vadhan</a:t>
              </a:r>
              <a:r>
                <a:rPr lang="en-US" dirty="0">
                  <a:solidFill>
                    <a:srgbClr val="C00000"/>
                  </a:solidFill>
                </a:rPr>
                <a:t> 2021]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B031D5-9078-4983-AEE4-A7A01ECE9624}"/>
                    </a:ext>
                  </a:extLst>
                </p:cNvPr>
                <p:cNvSpPr txBox="1"/>
                <p:nvPr/>
              </p:nvSpPr>
              <p:spPr>
                <a:xfrm rot="16200000">
                  <a:off x="2943040" y="4908609"/>
                  <a:ext cx="4791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B031D5-9078-4983-AEE4-A7A01ECE9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43040" y="4908609"/>
                  <a:ext cx="47915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88E872E6-E58F-4F79-8C66-0FACC97D5E29}"/>
              </a:ext>
            </a:extLst>
          </p:cNvPr>
          <p:cNvSpPr/>
          <p:nvPr/>
        </p:nvSpPr>
        <p:spPr>
          <a:xfrm>
            <a:off x="9953625" y="1558141"/>
            <a:ext cx="2137153" cy="1201756"/>
          </a:xfrm>
          <a:prstGeom prst="cloudCallout">
            <a:avLst>
              <a:gd name="adj1" fmla="val -52834"/>
              <a:gd name="adj2" fmla="val -4823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Switching lemma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B92841-D9E4-445E-A063-08741FE08D80}"/>
                  </a:ext>
                </a:extLst>
              </p:cNvPr>
              <p:cNvSpPr txBox="1"/>
              <p:nvPr/>
            </p:nvSpPr>
            <p:spPr>
              <a:xfrm>
                <a:off x="9391650" y="4549833"/>
                <a:ext cx="26991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Also other classes, e.g.,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polynomials</a:t>
                </a:r>
                <a:r>
                  <a:rPr lang="en-US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GF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  <a:p>
                <a:br>
                  <a:rPr lang="en-US" sz="14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[Lee, Viola 2020]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600" dirty="0">
                    <a:solidFill>
                      <a:srgbClr val="C000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Tal 2019]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[Lee 2019]</a:t>
                </a:r>
                <a:br>
                  <a:rPr lang="en-US" sz="14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[Doron,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H 2020]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B92841-D9E4-445E-A063-08741FE0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650" y="4549833"/>
                <a:ext cx="2699128" cy="1938992"/>
              </a:xfrm>
              <a:prstGeom prst="rect">
                <a:avLst/>
              </a:prstGeom>
              <a:blipFill>
                <a:blip r:embed="rId6"/>
                <a:stretch>
                  <a:fillRect l="-2036" t="-1572" b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6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7821-1FF6-4E77-92D7-49B51D37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66" y="87710"/>
            <a:ext cx="10515600" cy="1325563"/>
          </a:xfrm>
        </p:spPr>
        <p:txBody>
          <a:bodyPr/>
          <a:lstStyle/>
          <a:p>
            <a:r>
              <a:rPr lang="en-US" dirty="0"/>
              <a:t>Monotone ROBPs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sz="2800" dirty="0" err="1">
                <a:solidFill>
                  <a:srgbClr val="C00000"/>
                </a:solidFill>
                <a:latin typeface="+mn-lt"/>
              </a:rPr>
              <a:t>Meka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, Zuckerman 2010]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CCB8-683A-4C1A-A90E-80C6BE830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878" y="1689736"/>
                <a:ext cx="10515600" cy="4977763"/>
              </a:xfrm>
            </p:spPr>
            <p:txBody>
              <a:bodyPr/>
              <a:lstStyle/>
              <a:p>
                <a:r>
                  <a:rPr lang="en-US" dirty="0"/>
                  <a:t>Assumption: Each transition is monotone </a:t>
                </a:r>
                <a:r>
                  <a:rPr lang="en-US" dirty="0">
                    <a:solidFill>
                      <a:schemeClr val="accent1"/>
                    </a:solidFill>
                  </a:rPr>
                  <a:t>as a </a:t>
                </a:r>
                <a:r>
                  <a:rPr lang="en-US" dirty="0">
                    <a:solidFill>
                      <a:srgbClr val="4472C4"/>
                    </a:solidFill>
                  </a:rPr>
                  <a:t>function</a:t>
                </a:r>
                <a:r>
                  <a:rPr lang="en-US" dirty="0">
                    <a:solidFill>
                      <a:schemeClr val="accent1"/>
                    </a:solidFill>
                  </a:rPr>
                  <a:t> of the state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Equivalent: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layers,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-edges </a:t>
                </a:r>
                <a:r>
                  <a:rPr lang="en-US" dirty="0">
                    <a:solidFill>
                      <a:schemeClr val="accent1"/>
                    </a:solidFill>
                  </a:rPr>
                  <a:t>do not cross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Techniques designed for </a:t>
                </a:r>
                <a:r>
                  <a:rPr lang="en-US" dirty="0">
                    <a:solidFill>
                      <a:srgbClr val="4472C4"/>
                    </a:solidFill>
                  </a:rPr>
                  <a:t>arbitrary-order</a:t>
                </a:r>
                <a:r>
                  <a:rPr lang="en-US" dirty="0"/>
                  <a:t> programs are useful even for </a:t>
                </a:r>
                <a:r>
                  <a:rPr lang="en-US" dirty="0">
                    <a:solidFill>
                      <a:srgbClr val="4472C4"/>
                    </a:solidFill>
                  </a:rPr>
                  <a:t>standard-order</a:t>
                </a:r>
                <a:r>
                  <a:rPr lang="en-US" dirty="0"/>
                  <a:t> programs!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CCB8-683A-4C1A-A90E-80C6BE830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878" y="1689736"/>
                <a:ext cx="10515600" cy="4977763"/>
              </a:xfrm>
              <a:blipFill>
                <a:blip r:embed="rId2"/>
                <a:stretch>
                  <a:fillRect l="-1043" t="-1958" r="-464" b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B5A204-55D4-4F7A-8479-AC4EB1FE2B4C}"/>
              </a:ext>
            </a:extLst>
          </p:cNvPr>
          <p:cNvGrpSpPr/>
          <p:nvPr/>
        </p:nvGrpSpPr>
        <p:grpSpPr>
          <a:xfrm>
            <a:off x="10669890" y="1505071"/>
            <a:ext cx="1216092" cy="4009122"/>
            <a:chOff x="10680581" y="1489451"/>
            <a:chExt cx="1216092" cy="400912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482C6F-27DB-4C84-AFAB-80FDB983FE60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923162-54D7-4C76-85EA-C96D4A5FEEF4}"/>
                </a:ext>
              </a:extLst>
            </p:cNvPr>
            <p:cNvCxnSpPr>
              <a:cxnSpLocks/>
              <a:stCxn id="13" idx="7"/>
              <a:endCxn id="17" idx="3"/>
            </p:cNvCxnSpPr>
            <p:nvPr/>
          </p:nvCxnSpPr>
          <p:spPr>
            <a:xfrm flipV="1">
              <a:off x="10831902" y="4337945"/>
              <a:ext cx="913450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26EAEF-E70F-49E7-AF78-725D5BE75249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274364-89F9-432E-8A2C-FE3093709F75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CC7500-562B-4AE5-A58D-7FF45B6BF29F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D0BFAB-78BC-4C7E-813F-6BCCEEA2FE5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9CA59E-D7F5-4EFB-AE2C-A272B18DF65D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29A71B-FD89-471D-8DA4-33EE10284A3A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874410-C53B-40C5-83F5-D3E94DE00726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35030E-FF5E-4FC3-A162-CF44D8BADB7D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93FE2D-705F-4BEE-B90E-2CB15D573EB7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2A69D3-4230-4819-BC0C-382365370EC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8FE35D-6C59-469B-BD1E-B152650F5BE0}"/>
                </a:ext>
              </a:extLst>
            </p:cNvPr>
            <p:cNvCxnSpPr>
              <a:cxnSpLocks/>
              <a:stCxn id="9" idx="6"/>
              <a:endCxn id="15" idx="1"/>
            </p:cNvCxnSpPr>
            <p:nvPr/>
          </p:nvCxnSpPr>
          <p:spPr>
            <a:xfrm>
              <a:off x="10857865" y="1690688"/>
              <a:ext cx="887487" cy="7988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7DB443-504F-446E-86AF-2C8D803087E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3E6245E-5A0B-474B-AB90-D0A095CA9F4A}"/>
                </a:ext>
              </a:extLst>
            </p:cNvPr>
            <p:cNvCxnSpPr>
              <a:cxnSpLocks/>
              <a:stCxn id="11" idx="7"/>
              <a:endCxn id="15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C9B82DF-98BE-49F4-B721-CFF8637C5BD7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10857864" y="5136792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06B5975-CBF5-4F73-8812-F65702F4A585}"/>
                </a:ext>
              </a:extLst>
            </p:cNvPr>
            <p:cNvCxnSpPr>
              <a:cxnSpLocks/>
              <a:stCxn id="12" idx="7"/>
              <a:endCxn id="16" idx="3"/>
            </p:cNvCxnSpPr>
            <p:nvPr/>
          </p:nvCxnSpPr>
          <p:spPr>
            <a:xfrm flipV="1"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C3196-A112-44C5-BA62-2BEBB23A650A}"/>
                </a:ext>
              </a:extLst>
            </p:cNvPr>
            <p:cNvSpPr txBox="1"/>
            <p:nvPr/>
          </p:nvSpPr>
          <p:spPr>
            <a:xfrm>
              <a:off x="10965706" y="148945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36DF0E-2CF0-4A63-91A4-A717C37EF586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FF6F6F-1F99-4FC1-88CF-EA81DB7DBDC5}"/>
                </a:ext>
              </a:extLst>
            </p:cNvPr>
            <p:cNvSpPr txBox="1"/>
            <p:nvPr/>
          </p:nvSpPr>
          <p:spPr>
            <a:xfrm>
              <a:off x="10769222" y="292510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EC7CFE-E5F5-4AEA-B7C2-8CDD6449AA8D}"/>
                </a:ext>
              </a:extLst>
            </p:cNvPr>
            <p:cNvSpPr txBox="1"/>
            <p:nvPr/>
          </p:nvSpPr>
          <p:spPr>
            <a:xfrm>
              <a:off x="10941810" y="512924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DAF5B1-19B8-4624-BB9E-B20FD9F937E2}"/>
                </a:ext>
              </a:extLst>
            </p:cNvPr>
            <p:cNvSpPr txBox="1"/>
            <p:nvPr/>
          </p:nvSpPr>
          <p:spPr>
            <a:xfrm>
              <a:off x="10769222" y="373424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977B05-A3D2-4E8E-850A-F644DA2153C2}"/>
                </a:ext>
              </a:extLst>
            </p:cNvPr>
            <p:cNvCxnSpPr>
              <a:cxnSpLocks/>
              <a:stCxn id="9" idx="5"/>
              <a:endCxn id="16" idx="0"/>
            </p:cNvCxnSpPr>
            <p:nvPr/>
          </p:nvCxnSpPr>
          <p:spPr>
            <a:xfrm>
              <a:off x="10831903" y="1753367"/>
              <a:ext cx="976129" cy="157173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88C4FD-0B93-4A07-8E41-467A1D65E2C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10831902" y="2614893"/>
              <a:ext cx="913450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FC6EFB-0FA3-4DF5-9145-E0DC35DCBF1A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962C78-B544-43BD-B7B8-30196583B8E0}"/>
                  </a:ext>
                </a:extLst>
              </p:cNvPr>
              <p:cNvSpPr txBox="1"/>
              <p:nvPr/>
            </p:nvSpPr>
            <p:spPr>
              <a:xfrm>
                <a:off x="924979" y="3216000"/>
                <a:ext cx="8570719" cy="19288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[Doron, 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2021]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-PRG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monotone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962C78-B544-43BD-B7B8-30196583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9" y="3216000"/>
                <a:ext cx="8570719" cy="1928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110E-07DC-4D72-824E-53640CCA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55"/>
            <a:ext cx="10515600" cy="1325563"/>
          </a:xfrm>
        </p:spPr>
        <p:txBody>
          <a:bodyPr/>
          <a:lstStyle/>
          <a:p>
            <a:r>
              <a:rPr lang="en-US" dirty="0"/>
              <a:t>Challenge: </a:t>
            </a:r>
            <a:r>
              <a:rPr lang="en-US" dirty="0">
                <a:solidFill>
                  <a:schemeClr val="accent1"/>
                </a:solidFill>
              </a:rPr>
              <a:t>Parity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BBF4F-AFFF-44D7-BCC7-BCDA84BE9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73" y="1333346"/>
                <a:ext cx="11268303" cy="55683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be computed by a constant-width ROBP, then so can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PARITY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Early termination approach seems to break down here 🙁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Derandomization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without PRGs?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BBF4F-AFFF-44D7-BCC7-BCDA84BE9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73" y="1333346"/>
                <a:ext cx="11268303" cy="5568393"/>
              </a:xfrm>
              <a:blipFill>
                <a:blip r:embed="rId2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D6E2D8-AABE-490D-999C-AE760011F72C}"/>
              </a:ext>
            </a:extLst>
          </p:cNvPr>
          <p:cNvGrpSpPr/>
          <p:nvPr/>
        </p:nvGrpSpPr>
        <p:grpSpPr>
          <a:xfrm>
            <a:off x="1830826" y="3538230"/>
            <a:ext cx="8775573" cy="2758268"/>
            <a:chOff x="1281945" y="3282347"/>
            <a:chExt cx="8954890" cy="28146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EC55D82-04B0-4F0A-A747-B77277EE7F2C}"/>
                </a:ext>
              </a:extLst>
            </p:cNvPr>
            <p:cNvCxnSpPr>
              <a:cxnSpLocks/>
              <a:stCxn id="68" idx="0"/>
              <a:endCxn id="42" idx="5"/>
            </p:cNvCxnSpPr>
            <p:nvPr/>
          </p:nvCxnSpPr>
          <p:spPr>
            <a:xfrm flipH="1" flipV="1">
              <a:off x="8757772" y="4537307"/>
              <a:ext cx="737324" cy="427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A13C85-E1AC-451F-9254-5E838F062870}"/>
                </a:ext>
              </a:extLst>
            </p:cNvPr>
            <p:cNvCxnSpPr>
              <a:cxnSpLocks/>
              <a:stCxn id="72" idx="1"/>
              <a:endCxn id="44" idx="5"/>
            </p:cNvCxnSpPr>
            <p:nvPr/>
          </p:nvCxnSpPr>
          <p:spPr>
            <a:xfrm flipH="1" flipV="1">
              <a:off x="4106728" y="4430459"/>
              <a:ext cx="1479273" cy="571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202B94-BE6B-424E-A0BA-3835E584CE1E}"/>
                </a:ext>
              </a:extLst>
            </p:cNvPr>
            <p:cNvCxnSpPr>
              <a:cxnSpLocks/>
              <a:stCxn id="70" idx="0"/>
              <a:endCxn id="42" idx="3"/>
            </p:cNvCxnSpPr>
            <p:nvPr/>
          </p:nvCxnSpPr>
          <p:spPr>
            <a:xfrm flipV="1">
              <a:off x="7729691" y="4537307"/>
              <a:ext cx="681280" cy="349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E7AFA1-8F93-46EA-A489-9BFB43F8125C}"/>
                </a:ext>
              </a:extLst>
            </p:cNvPr>
            <p:cNvCxnSpPr>
              <a:cxnSpLocks/>
              <a:stCxn id="76" idx="7"/>
              <a:endCxn id="44" idx="3"/>
            </p:cNvCxnSpPr>
            <p:nvPr/>
          </p:nvCxnSpPr>
          <p:spPr>
            <a:xfrm flipV="1">
              <a:off x="2254133" y="4430459"/>
              <a:ext cx="1505794" cy="5733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C9096C-F220-43FC-B983-3683F307BF4B}"/>
                </a:ext>
              </a:extLst>
            </p:cNvPr>
            <p:cNvGrpSpPr/>
            <p:nvPr/>
          </p:nvGrpSpPr>
          <p:grpSpPr>
            <a:xfrm>
              <a:off x="6180859" y="3282347"/>
              <a:ext cx="490451" cy="490451"/>
              <a:chOff x="6180859" y="1690687"/>
              <a:chExt cx="490451" cy="49045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C157418-0E1C-48FE-946E-AE5E7689F056}"/>
                  </a:ext>
                </a:extLst>
              </p:cNvPr>
              <p:cNvSpPr/>
              <p:nvPr/>
            </p:nvSpPr>
            <p:spPr>
              <a:xfrm>
                <a:off x="6180859" y="169068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/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2E8B6D-3AF8-4584-AFA7-B81A038C8F01}"/>
                </a:ext>
              </a:extLst>
            </p:cNvPr>
            <p:cNvGrpSpPr/>
            <p:nvPr/>
          </p:nvGrpSpPr>
          <p:grpSpPr>
            <a:xfrm>
              <a:off x="1835507" y="4931969"/>
              <a:ext cx="490451" cy="490451"/>
              <a:chOff x="5605549" y="1795549"/>
              <a:chExt cx="490451" cy="490451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1F2AF47-C7EE-436A-919A-97C200E6A26E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F980246-D8DA-46B9-89A4-60E5AE3B1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F980246-D8DA-46B9-89A4-60E5AE3B15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13E1CA-630E-48E9-B4CE-E1510B37C317}"/>
                </a:ext>
              </a:extLst>
            </p:cNvPr>
            <p:cNvGrpSpPr/>
            <p:nvPr/>
          </p:nvGrpSpPr>
          <p:grpSpPr>
            <a:xfrm>
              <a:off x="3510054" y="4930295"/>
              <a:ext cx="490451" cy="490451"/>
              <a:chOff x="5605549" y="1795549"/>
              <a:chExt cx="490451" cy="4904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9D97FE-759C-46BE-B36F-BD4A1FD707ED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DEC17F5-1CF2-4990-93E5-C0EAFB193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DEC17F5-1CF2-4990-93E5-C0EAFB193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04D537-679C-4A23-A94A-85ED737A9A5D}"/>
                </a:ext>
              </a:extLst>
            </p:cNvPr>
            <p:cNvGrpSpPr/>
            <p:nvPr/>
          </p:nvGrpSpPr>
          <p:grpSpPr>
            <a:xfrm>
              <a:off x="5514176" y="4930296"/>
              <a:ext cx="490451" cy="490451"/>
              <a:chOff x="5605549" y="1795549"/>
              <a:chExt cx="490451" cy="49045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3EC29EE-0BF9-4C5A-A15C-722BF15CE3F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59E2702-2CC5-4D3E-90C9-AFD0DA2E635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59E2702-2CC5-4D3E-90C9-AFD0DA2E6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5D4B99-400E-4B45-8725-D4D1B9375E8F}"/>
                </a:ext>
              </a:extLst>
            </p:cNvPr>
            <p:cNvGrpSpPr/>
            <p:nvPr/>
          </p:nvGrpSpPr>
          <p:grpSpPr>
            <a:xfrm>
              <a:off x="7484465" y="4886547"/>
              <a:ext cx="490451" cy="490451"/>
              <a:chOff x="5605549" y="1795549"/>
              <a:chExt cx="490451" cy="490451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33F16F0-2FEC-45F3-AC9A-FB90D5B4AD2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D7B9CF-2526-4022-A0B5-78FFA86179E3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D7B9CF-2526-4022-A0B5-78FFA86179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13F63F-6401-447E-A969-044FC9FEB82F}"/>
                </a:ext>
              </a:extLst>
            </p:cNvPr>
            <p:cNvGrpSpPr/>
            <p:nvPr/>
          </p:nvGrpSpPr>
          <p:grpSpPr>
            <a:xfrm>
              <a:off x="9249870" y="4964362"/>
              <a:ext cx="490451" cy="490451"/>
              <a:chOff x="5605549" y="1795549"/>
              <a:chExt cx="490451" cy="49045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50DA82E-DBE0-4A27-B345-B39845996B14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5510A00-990B-4CF8-AD6B-65484E71D91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5510A00-990B-4CF8-AD6B-65484E71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4A7FD0-E724-4CEC-B0D6-608744894F72}"/>
                </a:ext>
              </a:extLst>
            </p:cNvPr>
            <p:cNvCxnSpPr>
              <a:cxnSpLocks/>
              <a:stCxn id="74" idx="0"/>
              <a:endCxn id="44" idx="4"/>
            </p:cNvCxnSpPr>
            <p:nvPr/>
          </p:nvCxnSpPr>
          <p:spPr>
            <a:xfrm flipV="1">
              <a:off x="3755280" y="4502284"/>
              <a:ext cx="178048" cy="42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BAE10F-DDC9-4025-93E4-CD7F252026DF}"/>
                </a:ext>
              </a:extLst>
            </p:cNvPr>
            <p:cNvGrpSpPr/>
            <p:nvPr/>
          </p:nvGrpSpPr>
          <p:grpSpPr>
            <a:xfrm>
              <a:off x="1281945" y="5592208"/>
              <a:ext cx="490451" cy="490451"/>
              <a:chOff x="2546638" y="3090949"/>
              <a:chExt cx="490451" cy="49045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CAFFEA4-1DD2-45A7-A97C-10382F35B19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BE706B-FAE9-44D0-B49E-1BF9F3FE1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DA0EDB-B4B3-4235-884F-AC0102296462}"/>
                </a:ext>
              </a:extLst>
            </p:cNvPr>
            <p:cNvGrpSpPr/>
            <p:nvPr/>
          </p:nvGrpSpPr>
          <p:grpSpPr>
            <a:xfrm>
              <a:off x="2143843" y="5587950"/>
              <a:ext cx="490451" cy="490451"/>
              <a:chOff x="2546638" y="3090949"/>
              <a:chExt cx="490451" cy="490451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C3F685A-DB55-45D8-BC7C-7F261284743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B940912-A0CC-4EA7-BD9B-E4535CF09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D2CB97-9B0B-4F4E-80A5-7B601AEA148C}"/>
                </a:ext>
              </a:extLst>
            </p:cNvPr>
            <p:cNvGrpSpPr/>
            <p:nvPr/>
          </p:nvGrpSpPr>
          <p:grpSpPr>
            <a:xfrm>
              <a:off x="2971360" y="5597347"/>
              <a:ext cx="539963" cy="490451"/>
              <a:chOff x="2497126" y="3090949"/>
              <a:chExt cx="539963" cy="49045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942F0EC-BCFF-4058-8BC8-46A43EEDFB3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65D3E6A-BD7B-4804-A4AE-4AAB9FB5CE64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C26B81-631D-44B7-9FF3-20C58A966D71}"/>
                </a:ext>
              </a:extLst>
            </p:cNvPr>
            <p:cNvGrpSpPr/>
            <p:nvPr/>
          </p:nvGrpSpPr>
          <p:grpSpPr>
            <a:xfrm>
              <a:off x="3897901" y="5597238"/>
              <a:ext cx="490451" cy="490451"/>
              <a:chOff x="2546638" y="3090949"/>
              <a:chExt cx="490451" cy="49045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52DD3D4-541C-4834-8359-36D3CCE8E3E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65BF6FD-2654-479F-A8DE-5A125EBEB0B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C49D24-B73D-465E-84F8-0D22E1368075}"/>
                </a:ext>
              </a:extLst>
            </p:cNvPr>
            <p:cNvGrpSpPr/>
            <p:nvPr/>
          </p:nvGrpSpPr>
          <p:grpSpPr>
            <a:xfrm>
              <a:off x="5502906" y="5606525"/>
              <a:ext cx="490451" cy="490451"/>
              <a:chOff x="2546638" y="3090949"/>
              <a:chExt cx="490451" cy="49045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32F5888-F4AC-4454-919C-F72D614DBA1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9571A82-05AA-4944-8E5E-A1C900A56686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0B9B9F-8B2B-4162-BD8F-928EC014DB17}"/>
                </a:ext>
              </a:extLst>
            </p:cNvPr>
            <p:cNvGrpSpPr/>
            <p:nvPr/>
          </p:nvGrpSpPr>
          <p:grpSpPr>
            <a:xfrm>
              <a:off x="4624557" y="5601450"/>
              <a:ext cx="539963" cy="490451"/>
              <a:chOff x="2497126" y="3090949"/>
              <a:chExt cx="539963" cy="490451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B6A0BAA-8B8A-40B0-9264-5A1512E8B316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2A2648B-EC60-47CD-A33A-0F87C2A645C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CFF6E9-4C3E-423F-8010-CC5D4DD69247}"/>
                </a:ext>
              </a:extLst>
            </p:cNvPr>
            <p:cNvGrpSpPr/>
            <p:nvPr/>
          </p:nvGrpSpPr>
          <p:grpSpPr>
            <a:xfrm>
              <a:off x="6354260" y="5587949"/>
              <a:ext cx="490451" cy="490451"/>
              <a:chOff x="2546638" y="3090949"/>
              <a:chExt cx="490451" cy="4904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2B14D4-458B-4177-B6FA-73CEA9A3EF52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AADBAFC-8CC5-447D-B152-7721E0469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202083-75C1-4EC8-861B-09A5484D356A}"/>
                </a:ext>
              </a:extLst>
            </p:cNvPr>
            <p:cNvGrpSpPr/>
            <p:nvPr/>
          </p:nvGrpSpPr>
          <p:grpSpPr>
            <a:xfrm>
              <a:off x="7110916" y="5587949"/>
              <a:ext cx="539963" cy="490451"/>
              <a:chOff x="2497126" y="3090949"/>
              <a:chExt cx="539963" cy="49045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AE2C801-D874-4A44-B046-2DE6AD4C30A7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65E7E07-4857-4024-A967-45DB11DF63AB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A17680E-5A0B-40D8-8E2A-4F136545497C}"/>
                </a:ext>
              </a:extLst>
            </p:cNvPr>
            <p:cNvGrpSpPr/>
            <p:nvPr/>
          </p:nvGrpSpPr>
          <p:grpSpPr>
            <a:xfrm>
              <a:off x="7912903" y="5604454"/>
              <a:ext cx="539963" cy="490451"/>
              <a:chOff x="2497126" y="3090949"/>
              <a:chExt cx="539963" cy="49045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38E9D5B-D0BA-4052-9905-3126D0773A3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BE21247-454B-4CBA-A04D-20EB9BE4888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83EEBA4-7ECC-4C3F-90B4-88434DDBEE35}"/>
                </a:ext>
              </a:extLst>
            </p:cNvPr>
            <p:cNvGrpSpPr/>
            <p:nvPr/>
          </p:nvGrpSpPr>
          <p:grpSpPr>
            <a:xfrm>
              <a:off x="8769599" y="5597237"/>
              <a:ext cx="490451" cy="490451"/>
              <a:chOff x="2546638" y="3090949"/>
              <a:chExt cx="490451" cy="49045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402561-90D0-481F-ADAD-A60CCCD7CD0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3AAD5BF-9BEF-46FD-BA89-033D2F3B2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5BC030-05B8-42DC-95A0-E896B47B305F}"/>
                </a:ext>
              </a:extLst>
            </p:cNvPr>
            <p:cNvGrpSpPr/>
            <p:nvPr/>
          </p:nvGrpSpPr>
          <p:grpSpPr>
            <a:xfrm>
              <a:off x="9746384" y="5604454"/>
              <a:ext cx="490451" cy="490451"/>
              <a:chOff x="2546638" y="3090949"/>
              <a:chExt cx="490451" cy="49045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9C4E00-E0C5-4726-AE00-092450A6679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F9F17F8-ECE7-49C3-9FC3-FBDF0D0B61E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6E3B88-68A1-47C9-8CB5-61638D9986FB}"/>
                </a:ext>
              </a:extLst>
            </p:cNvPr>
            <p:cNvCxnSpPr>
              <a:cxnSpLocks/>
              <a:stCxn id="66" idx="7"/>
              <a:endCxn id="76" idx="3"/>
            </p:cNvCxnSpPr>
            <p:nvPr/>
          </p:nvCxnSpPr>
          <p:spPr>
            <a:xfrm flipV="1">
              <a:off x="1700571" y="5350595"/>
              <a:ext cx="206761" cy="313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C33F37-B0A3-4F02-9D72-374DA1D9279E}"/>
                </a:ext>
              </a:extLst>
            </p:cNvPr>
            <p:cNvCxnSpPr>
              <a:cxnSpLocks/>
              <a:stCxn id="64" idx="0"/>
              <a:endCxn id="76" idx="5"/>
            </p:cNvCxnSpPr>
            <p:nvPr/>
          </p:nvCxnSpPr>
          <p:spPr>
            <a:xfrm flipH="1" flipV="1">
              <a:off x="2254133" y="5350595"/>
              <a:ext cx="134936" cy="2373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4F9781-E476-46DC-BB0D-0E345797C25F}"/>
                </a:ext>
              </a:extLst>
            </p:cNvPr>
            <p:cNvCxnSpPr>
              <a:cxnSpLocks/>
              <a:stCxn id="62" idx="0"/>
              <a:endCxn id="74" idx="3"/>
            </p:cNvCxnSpPr>
            <p:nvPr/>
          </p:nvCxnSpPr>
          <p:spPr>
            <a:xfrm flipV="1">
              <a:off x="3266098" y="5348921"/>
              <a:ext cx="315781" cy="2484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A7E1B3-3DA0-4780-9391-2A639D278FD6}"/>
                </a:ext>
              </a:extLst>
            </p:cNvPr>
            <p:cNvCxnSpPr>
              <a:cxnSpLocks/>
              <a:stCxn id="60" idx="0"/>
              <a:endCxn id="74" idx="5"/>
            </p:cNvCxnSpPr>
            <p:nvPr/>
          </p:nvCxnSpPr>
          <p:spPr>
            <a:xfrm flipH="1" flipV="1">
              <a:off x="3928680" y="5348921"/>
              <a:ext cx="214447" cy="248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531406-0AB2-4B9B-B1E7-849BFD54F7BA}"/>
                </a:ext>
              </a:extLst>
            </p:cNvPr>
            <p:cNvCxnSpPr>
              <a:cxnSpLocks/>
              <a:stCxn id="56" idx="7"/>
              <a:endCxn id="72" idx="3"/>
            </p:cNvCxnSpPr>
            <p:nvPr/>
          </p:nvCxnSpPr>
          <p:spPr>
            <a:xfrm flipV="1">
              <a:off x="5092695" y="5348922"/>
              <a:ext cx="493306" cy="324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5F6AF0-8C3B-4EAE-A95C-50409AA4EBEB}"/>
                </a:ext>
              </a:extLst>
            </p:cNvPr>
            <p:cNvCxnSpPr>
              <a:cxnSpLocks/>
              <a:stCxn id="58" idx="0"/>
              <a:endCxn id="72" idx="4"/>
            </p:cNvCxnSpPr>
            <p:nvPr/>
          </p:nvCxnSpPr>
          <p:spPr>
            <a:xfrm flipV="1">
              <a:off x="5748132" y="5420747"/>
              <a:ext cx="11270" cy="185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1A290E-1FA1-4AEE-989A-7D7CC7D1830E}"/>
                </a:ext>
              </a:extLst>
            </p:cNvPr>
            <p:cNvCxnSpPr>
              <a:cxnSpLocks/>
              <a:stCxn id="54" idx="1"/>
              <a:endCxn id="72" idx="5"/>
            </p:cNvCxnSpPr>
            <p:nvPr/>
          </p:nvCxnSpPr>
          <p:spPr>
            <a:xfrm flipH="1" flipV="1">
              <a:off x="5932802" y="5348922"/>
              <a:ext cx="493283" cy="3108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0731B4-EBB2-4B3D-A282-17234BE41E58}"/>
                </a:ext>
              </a:extLst>
            </p:cNvPr>
            <p:cNvCxnSpPr>
              <a:cxnSpLocks/>
              <a:stCxn id="52" idx="0"/>
              <a:endCxn id="70" idx="3"/>
            </p:cNvCxnSpPr>
            <p:nvPr/>
          </p:nvCxnSpPr>
          <p:spPr>
            <a:xfrm flipV="1">
              <a:off x="7405654" y="5305173"/>
              <a:ext cx="150636" cy="282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BBBFFC-50EE-46BE-90EA-79D9A0CC670F}"/>
                </a:ext>
              </a:extLst>
            </p:cNvPr>
            <p:cNvCxnSpPr>
              <a:cxnSpLocks/>
              <a:stCxn id="50" idx="0"/>
              <a:endCxn id="70" idx="5"/>
            </p:cNvCxnSpPr>
            <p:nvPr/>
          </p:nvCxnSpPr>
          <p:spPr>
            <a:xfrm flipH="1" flipV="1">
              <a:off x="7903091" y="5305173"/>
              <a:ext cx="304550" cy="299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7A6228-12E4-410F-9FF8-F4E1FAA826C8}"/>
                </a:ext>
              </a:extLst>
            </p:cNvPr>
            <p:cNvCxnSpPr>
              <a:cxnSpLocks/>
              <a:stCxn id="48" idx="0"/>
              <a:endCxn id="68" idx="3"/>
            </p:cNvCxnSpPr>
            <p:nvPr/>
          </p:nvCxnSpPr>
          <p:spPr>
            <a:xfrm flipV="1">
              <a:off x="9014825" y="5382988"/>
              <a:ext cx="306870" cy="21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45F61B-4B00-45FA-8DF9-4CEDD9BFADAF}"/>
                </a:ext>
              </a:extLst>
            </p:cNvPr>
            <p:cNvCxnSpPr>
              <a:cxnSpLocks/>
              <a:stCxn id="46" idx="0"/>
              <a:endCxn id="68" idx="5"/>
            </p:cNvCxnSpPr>
            <p:nvPr/>
          </p:nvCxnSpPr>
          <p:spPr>
            <a:xfrm flipH="1" flipV="1">
              <a:off x="9668496" y="5382988"/>
              <a:ext cx="323114" cy="221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A4C145-AEB2-453C-83B2-D08034D99A29}"/>
                </a:ext>
              </a:extLst>
            </p:cNvPr>
            <p:cNvGrpSpPr/>
            <p:nvPr/>
          </p:nvGrpSpPr>
          <p:grpSpPr>
            <a:xfrm>
              <a:off x="3688102" y="4011833"/>
              <a:ext cx="490451" cy="490451"/>
              <a:chOff x="4134106" y="2851677"/>
              <a:chExt cx="490451" cy="49045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14FA949-33B9-49F7-9813-990B39AAD527}"/>
                  </a:ext>
                </a:extLst>
              </p:cNvPr>
              <p:cNvSpPr/>
              <p:nvPr/>
            </p:nvSpPr>
            <p:spPr>
              <a:xfrm>
                <a:off x="4134106" y="285167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B95FF7-2498-4CC2-B997-8141F930752A}"/>
                </a:ext>
              </a:extLst>
            </p:cNvPr>
            <p:cNvGrpSpPr/>
            <p:nvPr/>
          </p:nvGrpSpPr>
          <p:grpSpPr>
            <a:xfrm>
              <a:off x="8339146" y="4118681"/>
              <a:ext cx="490451" cy="490451"/>
              <a:chOff x="7912903" y="2810715"/>
              <a:chExt cx="490451" cy="49045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110405D-6194-4838-971F-538EA480B439}"/>
                  </a:ext>
                </a:extLst>
              </p:cNvPr>
              <p:cNvSpPr/>
              <p:nvPr/>
            </p:nvSpPr>
            <p:spPr>
              <a:xfrm>
                <a:off x="7912903" y="2810715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03C0EC-13D2-4EB9-B00A-9FA0ED455CB2}"/>
                </a:ext>
              </a:extLst>
            </p:cNvPr>
            <p:cNvCxnSpPr>
              <a:cxnSpLocks/>
              <a:stCxn id="44" idx="7"/>
              <a:endCxn id="78" idx="3"/>
            </p:cNvCxnSpPr>
            <p:nvPr/>
          </p:nvCxnSpPr>
          <p:spPr>
            <a:xfrm flipV="1">
              <a:off x="4106728" y="3700973"/>
              <a:ext cx="2145956" cy="382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7B3334-9D48-49BA-B946-BDD99D7BE69D}"/>
                </a:ext>
              </a:extLst>
            </p:cNvPr>
            <p:cNvCxnSpPr>
              <a:cxnSpLocks/>
              <a:stCxn id="42" idx="1"/>
              <a:endCxn id="78" idx="5"/>
            </p:cNvCxnSpPr>
            <p:nvPr/>
          </p:nvCxnSpPr>
          <p:spPr>
            <a:xfrm flipH="1" flipV="1">
              <a:off x="6599485" y="3700973"/>
              <a:ext cx="1811486" cy="4895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1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83" y="2033386"/>
            <a:ext cx="10515600" cy="308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Using less randomness is better than using more randomness</a:t>
            </a:r>
          </a:p>
        </p:txBody>
      </p:sp>
      <p:pic>
        <p:nvPicPr>
          <p:cNvPr id="4" name="Picture 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B0E2695-8A55-4058-B5FF-C811D8F9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4" y="4938089"/>
            <a:ext cx="951810" cy="95181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94" y="4938090"/>
            <a:ext cx="951809" cy="951809"/>
          </a:xfrm>
          <a:prstGeom prst="rect">
            <a:avLst/>
          </a:prstGeom>
        </p:spPr>
      </p:pic>
      <p:pic>
        <p:nvPicPr>
          <p:cNvPr id="6" name="Picture 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CA5B24D8-F867-4412-A415-70B7FC5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4915311"/>
            <a:ext cx="951810" cy="951810"/>
          </a:xfrm>
          <a:prstGeom prst="rect">
            <a:avLst/>
          </a:prstGeom>
        </p:spPr>
      </p:pic>
      <p:pic>
        <p:nvPicPr>
          <p:cNvPr id="7" name="Picture 6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C7E12A9-B4CF-495D-8946-63C19F32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12" y="4938089"/>
            <a:ext cx="951810" cy="951810"/>
          </a:xfrm>
          <a:prstGeom prst="rect">
            <a:avLst/>
          </a:prstGeom>
        </p:spPr>
      </p:pic>
      <p:pic>
        <p:nvPicPr>
          <p:cNvPr id="8" name="Picture 7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9E6B9EE-56E3-45B3-8484-67556E2A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21" y="4938089"/>
            <a:ext cx="951810" cy="951810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4B1535E-9E1A-48D5-B3EC-0E4F9E8E6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30" y="4938090"/>
            <a:ext cx="951809" cy="951809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207EF2-EACD-4D45-A18F-C8D2136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40" y="4915312"/>
            <a:ext cx="951809" cy="951809"/>
          </a:xfrm>
          <a:prstGeom prst="rect">
            <a:avLst/>
          </a:prstGeom>
        </p:spPr>
      </p:pic>
      <p:pic>
        <p:nvPicPr>
          <p:cNvPr id="11" name="Picture 10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93C2C4E3-B594-4962-B8D4-283E444F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48" y="4938089"/>
            <a:ext cx="951810" cy="951810"/>
          </a:xfrm>
          <a:prstGeom prst="rect">
            <a:avLst/>
          </a:prstGeom>
        </p:spPr>
      </p:pic>
      <p:pic>
        <p:nvPicPr>
          <p:cNvPr id="12" name="Picture 11" descr="A close up of a coin&#10;&#10;Description automatically generated">
            <a:extLst>
              <a:ext uri="{FF2B5EF4-FFF2-40B4-BE49-F238E27FC236}">
                <a16:creationId xmlns:a16="http://schemas.microsoft.com/office/drawing/2014/main" id="{7784C080-F69A-40B1-9742-6E026FC3D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57" y="4915312"/>
            <a:ext cx="951809" cy="951809"/>
          </a:xfrm>
          <a:prstGeom prst="rect">
            <a:avLst/>
          </a:prstGeom>
        </p:spPr>
      </p:pic>
      <p:pic>
        <p:nvPicPr>
          <p:cNvPr id="13" name="Picture 12" descr="A close up of a coin&#10;&#10;Description automatically generated">
            <a:extLst>
              <a:ext uri="{FF2B5EF4-FFF2-40B4-BE49-F238E27FC236}">
                <a16:creationId xmlns:a16="http://schemas.microsoft.com/office/drawing/2014/main" id="{1DBA5213-95C2-4075-AC85-64DFCC38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66" y="4938090"/>
            <a:ext cx="951809" cy="951809"/>
          </a:xfrm>
          <a:prstGeom prst="rect">
            <a:avLst/>
          </a:prstGeom>
        </p:spPr>
      </p:pic>
      <p:pic>
        <p:nvPicPr>
          <p:cNvPr id="14" name="Picture 1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4D6BA-9CAE-478F-999F-B3664878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373" y="4915311"/>
            <a:ext cx="951810" cy="951810"/>
          </a:xfrm>
          <a:prstGeom prst="rect">
            <a:avLst/>
          </a:prstGeom>
        </p:spPr>
      </p:pic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EA44F-24CA-EE8C-4E33-2C3245B5A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38" y="365125"/>
            <a:ext cx="2682817" cy="3134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716"/>
            <a:ext cx="10515600" cy="550456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latin typeface="+mn-lt"/>
              </a:rPr>
              <a:t>Approach 2:</a:t>
            </a:r>
            <a:br>
              <a:rPr lang="en-US" sz="5400" dirty="0">
                <a:latin typeface="+mn-lt"/>
              </a:rPr>
            </a:b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Spectral Graph Theory</a:t>
            </a:r>
          </a:p>
        </p:txBody>
      </p:sp>
    </p:spTree>
    <p:extLst>
      <p:ext uri="{BB962C8B-B14F-4D97-AF65-F5344CB8AC3E}">
        <p14:creationId xmlns:p14="http://schemas.microsoft.com/office/powerpoint/2010/main" val="121145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87" y="0"/>
            <a:ext cx="11668125" cy="1325563"/>
          </a:xfrm>
        </p:spPr>
        <p:txBody>
          <a:bodyPr/>
          <a:lstStyle/>
          <a:p>
            <a:r>
              <a:rPr lang="en-US" dirty="0"/>
              <a:t>Matrix of expectations of subprograms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Suppose we are </a:t>
                </a:r>
                <a:r>
                  <a:rPr lang="en-US" dirty="0">
                    <a:solidFill>
                      <a:schemeClr val="accent1"/>
                    </a:solidFill>
                  </a:rPr>
                  <a:t>given</a:t>
                </a:r>
                <a:r>
                  <a:rPr lang="en-US" dirty="0"/>
                  <a:t>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Our job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We might as well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every </a:t>
                </a:r>
                <a:r>
                  <a:rPr lang="en-US" dirty="0">
                    <a:solidFill>
                      <a:schemeClr val="accent1"/>
                    </a:solidFill>
                  </a:rPr>
                  <a:t>subprogram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Collect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vertices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</a:pPr>
                <a:r>
                  <a:rPr lang="en-US" b="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dirty="0"/>
                  <a:t>We want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can easily compute the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(probability that </a:t>
                </a:r>
                <a:r>
                  <a:rPr lang="en-US" dirty="0">
                    <a:solidFill>
                      <a:schemeClr val="accent1"/>
                    </a:solidFill>
                  </a:rPr>
                  <a:t>one random step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(</a:t>
                </a:r>
                <a:r>
                  <a:rPr lang="en-US" b="0" dirty="0">
                    <a:solidFill>
                      <a:schemeClr val="accent1"/>
                    </a:solidFill>
                  </a:rPr>
                  <a:t>geometric sum</a:t>
                </a:r>
                <a:r>
                  <a:rPr lang="en-US" b="0" dirty="0"/>
                  <a:t>). 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Therefore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	(“directed Laplacian”)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  <a:blipFill>
                <a:blip r:embed="rId2"/>
                <a:stretch>
                  <a:fillRect l="-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A7A2C0-07E6-41AC-86F0-D1264EADDDD7}"/>
              </a:ext>
            </a:extLst>
          </p:cNvPr>
          <p:cNvSpPr txBox="1"/>
          <p:nvPr/>
        </p:nvSpPr>
        <p:spPr>
          <a:xfrm>
            <a:off x="441443" y="952567"/>
            <a:ext cx="624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 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/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blipFill>
                <a:blip r:embed="rId3"/>
                <a:stretch>
                  <a:fillRect l="-955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6" y="1781175"/>
                <a:ext cx="11895478" cy="50127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That suggests a way of measuring quality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candidate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Instead of comparing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directly, let’s compare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b="0" dirty="0"/>
                  <a:t>Can show probabilistic interpretation: </a:t>
                </a:r>
                <a:r>
                  <a:rPr lang="en-US" sz="1800" b="0" dirty="0"/>
                  <a:t>(here we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b="0" dirty="0"/>
                  <a:t> comes 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b="0" dirty="0"/>
                  <a:t>)</a:t>
                </a:r>
                <a:endParaRPr lang="en-US" b="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he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ayer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preceding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6" y="1781175"/>
                <a:ext cx="11895478" cy="5012732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2C966C-AABF-4523-AEAE-C66ABF95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6" y="0"/>
            <a:ext cx="10515600" cy="1325563"/>
          </a:xfrm>
        </p:spPr>
        <p:txBody>
          <a:bodyPr/>
          <a:lstStyle/>
          <a:p>
            <a:r>
              <a:rPr lang="en-US" dirty="0"/>
              <a:t>Local consistency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/>
              <p:nvPr/>
            </p:nvSpPr>
            <p:spPr>
              <a:xfrm>
                <a:off x="11088237" y="4312603"/>
                <a:ext cx="1134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0.5 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237" y="4312603"/>
                <a:ext cx="1134120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1462E-ED91-4A5C-9016-11DA183ECBB7}"/>
              </a:ext>
            </a:extLst>
          </p:cNvPr>
          <p:cNvGrpSpPr/>
          <p:nvPr/>
        </p:nvGrpSpPr>
        <p:grpSpPr>
          <a:xfrm>
            <a:off x="6779920" y="4043473"/>
            <a:ext cx="3683019" cy="2267759"/>
            <a:chOff x="6764968" y="3567223"/>
            <a:chExt cx="3683019" cy="2267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/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4F5D71-B7B2-4DEF-BD08-BBE44B0984BC}"/>
                </a:ext>
              </a:extLst>
            </p:cNvPr>
            <p:cNvGrpSpPr/>
            <p:nvPr/>
          </p:nvGrpSpPr>
          <p:grpSpPr>
            <a:xfrm>
              <a:off x="7219477" y="3567223"/>
              <a:ext cx="3228510" cy="2267759"/>
              <a:chOff x="7219477" y="3567223"/>
              <a:chExt cx="3228510" cy="22677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E877004-AFE4-4816-B2AB-A806B6CE3236}"/>
                  </a:ext>
                </a:extLst>
              </p:cNvPr>
              <p:cNvGrpSpPr/>
              <p:nvPr/>
            </p:nvGrpSpPr>
            <p:grpSpPr>
              <a:xfrm>
                <a:off x="8442126" y="3934647"/>
                <a:ext cx="1975421" cy="1900335"/>
                <a:chOff x="7486684" y="4091849"/>
                <a:chExt cx="1975421" cy="1900335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F51446FC-A0A5-472C-B161-E3B4B23A4C42}"/>
                    </a:ext>
                  </a:extLst>
                </p:cNvPr>
                <p:cNvCxnSpPr>
                  <a:cxnSpLocks/>
                  <a:endCxn id="6" idx="0"/>
                </p:cNvCxnSpPr>
                <p:nvPr/>
              </p:nvCxnSpPr>
              <p:spPr>
                <a:xfrm>
                  <a:off x="7486684" y="4293863"/>
                  <a:ext cx="847971" cy="1521038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A2D2FA9A-ADA6-4775-B784-66BD09004CF1}"/>
                    </a:ext>
                  </a:extLst>
                </p:cNvPr>
                <p:cNvCxnSpPr>
                  <a:cxnSpLocks/>
                  <a:endCxn id="5" idx="1"/>
                </p:cNvCxnSpPr>
                <p:nvPr/>
              </p:nvCxnSpPr>
              <p:spPr>
                <a:xfrm>
                  <a:off x="7603417" y="4269132"/>
                  <a:ext cx="668559" cy="710205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44DCABF-E9CC-4011-970A-D1FBEA465D2E}"/>
                    </a:ext>
                  </a:extLst>
                </p:cNvPr>
                <p:cNvCxnSpPr>
                  <a:cxnSpLocks/>
                  <a:endCxn id="4" idx="4"/>
                </p:cNvCxnSpPr>
                <p:nvPr/>
              </p:nvCxnSpPr>
              <p:spPr>
                <a:xfrm flipV="1">
                  <a:off x="7514776" y="4269132"/>
                  <a:ext cx="819880" cy="135372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A831611-94E0-433B-8501-FE5CFCB27758}"/>
                    </a:ext>
                  </a:extLst>
                </p:cNvPr>
                <p:cNvSpPr/>
                <p:nvPr/>
              </p:nvSpPr>
              <p:spPr>
                <a:xfrm>
                  <a:off x="8246014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74623D4-4B70-491E-843D-23AB90539CBD}"/>
                    </a:ext>
                  </a:extLst>
                </p:cNvPr>
                <p:cNvSpPr/>
                <p:nvPr/>
              </p:nvSpPr>
              <p:spPr>
                <a:xfrm>
                  <a:off x="8246014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B222F30-C856-4B08-9385-692C43C710E6}"/>
                    </a:ext>
                  </a:extLst>
                </p:cNvPr>
                <p:cNvSpPr/>
                <p:nvPr/>
              </p:nvSpPr>
              <p:spPr>
                <a:xfrm>
                  <a:off x="8246013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0B4B6ED-9859-46DD-9DCC-DB13C2CEE9B2}"/>
                    </a:ext>
                  </a:extLst>
                </p:cNvPr>
                <p:cNvSpPr/>
                <p:nvPr/>
              </p:nvSpPr>
              <p:spPr>
                <a:xfrm>
                  <a:off x="9284822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CB358D6-C47F-4AA5-915B-25DBDA142146}"/>
                    </a:ext>
                  </a:extLst>
                </p:cNvPr>
                <p:cNvSpPr/>
                <p:nvPr/>
              </p:nvSpPr>
              <p:spPr>
                <a:xfrm>
                  <a:off x="9284822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1A5B411-225F-4E7D-8901-74725912265B}"/>
                    </a:ext>
                  </a:extLst>
                </p:cNvPr>
                <p:cNvSpPr/>
                <p:nvPr/>
              </p:nvSpPr>
              <p:spPr>
                <a:xfrm>
                  <a:off x="9284821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5B069D8-E9B2-4FA4-85E0-CAA6FFAA6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97335" y="4260261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2502A1F3-7106-4479-908F-483251090D43}"/>
                    </a:ext>
                  </a:extLst>
                </p:cNvPr>
                <p:cNvCxnSpPr>
                  <a:cxnSpLocks/>
                  <a:stCxn id="4" idx="6"/>
                  <a:endCxn id="7" idx="2"/>
                </p:cNvCxnSpPr>
                <p:nvPr/>
              </p:nvCxnSpPr>
              <p:spPr>
                <a:xfrm>
                  <a:off x="8423297" y="4180491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C61F1090-9B21-470F-A1EE-498011A7402B}"/>
                    </a:ext>
                  </a:extLst>
                </p:cNvPr>
                <p:cNvCxnSpPr>
                  <a:cxnSpLocks/>
                  <a:stCxn id="5" idx="7"/>
                  <a:endCxn id="7" idx="3"/>
                </p:cNvCxnSpPr>
                <p:nvPr/>
              </p:nvCxnSpPr>
              <p:spPr>
                <a:xfrm flipV="1">
                  <a:off x="8397335" y="4243170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324F611-361C-4F19-92FF-C8F17550B115}"/>
                    </a:ext>
                  </a:extLst>
                </p:cNvPr>
                <p:cNvCxnSpPr>
                  <a:cxnSpLocks/>
                  <a:stCxn id="5" idx="5"/>
                  <a:endCxn id="9" idx="1"/>
                </p:cNvCxnSpPr>
                <p:nvPr/>
              </p:nvCxnSpPr>
              <p:spPr>
                <a:xfrm>
                  <a:off x="8397335" y="5104696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BE7FB99-5799-4AD5-84AA-9D09967723CC}"/>
                    </a:ext>
                  </a:extLst>
                </p:cNvPr>
                <p:cNvCxnSpPr>
                  <a:cxnSpLocks/>
                  <a:stCxn id="6" idx="7"/>
                  <a:endCxn id="7" idx="4"/>
                </p:cNvCxnSpPr>
                <p:nvPr/>
              </p:nvCxnSpPr>
              <p:spPr>
                <a:xfrm flipV="1">
                  <a:off x="8397334" y="4269132"/>
                  <a:ext cx="976130" cy="1571731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DD0C2640-C3D3-451B-A9B3-60FE322BB436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>
                  <a:off x="8423296" y="5903543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95ECA345-EBD7-4EA4-9AF8-DBE0EBCE2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417" y="4252695"/>
                  <a:ext cx="668559" cy="61418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FA4A8AE-CB8C-4086-A4CE-7D820EF2243B}"/>
                    </a:ext>
                  </a:extLst>
                </p:cNvPr>
                <p:cNvCxnSpPr>
                  <a:cxnSpLocks/>
                  <a:endCxn id="5" idx="3"/>
                </p:cNvCxnSpPr>
                <p:nvPr/>
              </p:nvCxnSpPr>
              <p:spPr>
                <a:xfrm flipV="1">
                  <a:off x="7514775" y="5104696"/>
                  <a:ext cx="757201" cy="624313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BE48E65-3B45-45F5-9970-CF9500377F15}"/>
                    </a:ext>
                  </a:extLst>
                </p:cNvPr>
                <p:cNvCxnSpPr>
                  <a:cxnSpLocks/>
                  <a:endCxn id="6" idx="1"/>
                </p:cNvCxnSpPr>
                <p:nvPr/>
              </p:nvCxnSpPr>
              <p:spPr>
                <a:xfrm>
                  <a:off x="7603416" y="5200721"/>
                  <a:ext cx="668559" cy="640142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47466AC-7923-4E73-A12D-1EE04B29D9A8}"/>
                  </a:ext>
                </a:extLst>
              </p:cNvPr>
              <p:cNvSpPr/>
              <p:nvPr/>
            </p:nvSpPr>
            <p:spPr>
              <a:xfrm>
                <a:off x="7219477" y="4808538"/>
                <a:ext cx="177283" cy="1772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95B20-36D4-41CF-8925-75C63FC39C79}"/>
                  </a:ext>
                </a:extLst>
              </p:cNvPr>
              <p:cNvCxnSpPr>
                <a:cxnSpLocks/>
                <a:stCxn id="45" idx="7"/>
              </p:cNvCxnSpPr>
              <p:nvPr/>
            </p:nvCxnSpPr>
            <p:spPr>
              <a:xfrm flipV="1">
                <a:off x="7370798" y="4085968"/>
                <a:ext cx="493999" cy="748532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6D8F1DD-D094-4128-BCCA-728BFB43FFBF}"/>
                  </a:ext>
                </a:extLst>
              </p:cNvPr>
              <p:cNvCxnSpPr>
                <a:cxnSpLocks/>
                <a:stCxn id="45" idx="5"/>
              </p:cNvCxnSpPr>
              <p:nvPr/>
            </p:nvCxnSpPr>
            <p:spPr>
              <a:xfrm>
                <a:off x="7370798" y="4959859"/>
                <a:ext cx="506717" cy="753871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/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FC84390-E2AC-4155-9CDB-378B113646C2}"/>
              </a:ext>
            </a:extLst>
          </p:cNvPr>
          <p:cNvSpPr/>
          <p:nvPr/>
        </p:nvSpPr>
        <p:spPr>
          <a:xfrm>
            <a:off x="8769003" y="4435902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FC7F16-3F75-4D66-9C3B-1B0EDD53F971}"/>
              </a:ext>
            </a:extLst>
          </p:cNvPr>
          <p:cNvSpPr/>
          <p:nvPr/>
        </p:nvSpPr>
        <p:spPr>
          <a:xfrm>
            <a:off x="8741203" y="5265448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BD09D1B-2E5E-4D83-A726-A4BEA317E0A6}"/>
              </a:ext>
            </a:extLst>
          </p:cNvPr>
          <p:cNvSpPr/>
          <p:nvPr/>
        </p:nvSpPr>
        <p:spPr>
          <a:xfrm>
            <a:off x="8790617" y="6183588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E8DA39-F7FF-41DC-B3F3-BC23486A791C}"/>
              </a:ext>
            </a:extLst>
          </p:cNvPr>
          <p:cNvSpPr/>
          <p:nvPr/>
        </p:nvSpPr>
        <p:spPr>
          <a:xfrm>
            <a:off x="8775336" y="4427703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783968-8C32-4E71-9B15-4443B2AF6A36}"/>
              </a:ext>
            </a:extLst>
          </p:cNvPr>
          <p:cNvSpPr/>
          <p:nvPr/>
        </p:nvSpPr>
        <p:spPr>
          <a:xfrm>
            <a:off x="8737839" y="5289359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DEE5FF-88A0-415F-B796-66140C348F42}"/>
              </a:ext>
            </a:extLst>
          </p:cNvPr>
          <p:cNvSpPr/>
          <p:nvPr/>
        </p:nvSpPr>
        <p:spPr>
          <a:xfrm>
            <a:off x="8781493" y="6173256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247893-7173-4B8F-A84E-D4EAEFF4BF29}"/>
                  </a:ext>
                </a:extLst>
              </p:cNvPr>
              <p:cNvSpPr txBox="1"/>
              <p:nvPr/>
            </p:nvSpPr>
            <p:spPr>
              <a:xfrm>
                <a:off x="238126" y="1248075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247893-7173-4B8F-A84E-D4EAEFF4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1248075"/>
                <a:ext cx="11485459" cy="534762"/>
              </a:xfrm>
              <a:prstGeom prst="rect">
                <a:avLst/>
              </a:prstGeom>
              <a:blipFill>
                <a:blip r:embed="rId7"/>
                <a:stretch>
                  <a:fillRect l="-955"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247AB7A-3219-40FE-A044-5A9B698D9D1E}"/>
              </a:ext>
            </a:extLst>
          </p:cNvPr>
          <p:cNvGrpSpPr/>
          <p:nvPr/>
        </p:nvGrpSpPr>
        <p:grpSpPr>
          <a:xfrm>
            <a:off x="112401" y="4684204"/>
            <a:ext cx="2829188" cy="1968074"/>
            <a:chOff x="-94673" y="4043581"/>
            <a:chExt cx="2829188" cy="196807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CFF337-7056-48D1-8C93-388CA18D17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06" y="4043581"/>
              <a:ext cx="50440" cy="134272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319E19-899A-447B-8ACB-D77B717D3603}"/>
                </a:ext>
              </a:extLst>
            </p:cNvPr>
            <p:cNvSpPr txBox="1"/>
            <p:nvPr/>
          </p:nvSpPr>
          <p:spPr>
            <a:xfrm>
              <a:off x="-94673" y="5396102"/>
              <a:ext cx="2829188" cy="6155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“Local consistency error” </a:t>
              </a:r>
              <a:r>
                <a:rPr lang="en-US" sz="1600" dirty="0">
                  <a:solidFill>
                    <a:srgbClr val="C00000"/>
                  </a:solidFill>
                </a:rPr>
                <a:t>[Cheng, H 2020]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65D705A-F76C-4548-837C-848ADC2AD9DA}"/>
              </a:ext>
            </a:extLst>
          </p:cNvPr>
          <p:cNvGrpSpPr/>
          <p:nvPr/>
        </p:nvGrpSpPr>
        <p:grpSpPr>
          <a:xfrm>
            <a:off x="2127380" y="4878833"/>
            <a:ext cx="4864365" cy="1828221"/>
            <a:chOff x="2127380" y="4878833"/>
            <a:chExt cx="4864365" cy="182822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EC0A50-6C9D-455E-ADE6-F71D0AAE82F5}"/>
                </a:ext>
              </a:extLst>
            </p:cNvPr>
            <p:cNvGrpSpPr/>
            <p:nvPr/>
          </p:nvGrpSpPr>
          <p:grpSpPr>
            <a:xfrm>
              <a:off x="2127380" y="4878833"/>
              <a:ext cx="4864365" cy="1828221"/>
              <a:chOff x="1985572" y="4878340"/>
              <a:chExt cx="4864365" cy="1828221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46B3F2B0-BABE-422D-B829-22A9690FBAF2}"/>
                  </a:ext>
                </a:extLst>
              </p:cNvPr>
              <p:cNvSpPr/>
              <p:nvPr/>
            </p:nvSpPr>
            <p:spPr>
              <a:xfrm rot="16200000">
                <a:off x="3336725" y="4034276"/>
                <a:ext cx="367470" cy="3069775"/>
              </a:xfrm>
              <a:prstGeom prst="leftBrace">
                <a:avLst>
                  <a:gd name="adj1" fmla="val 103682"/>
                  <a:gd name="adj2" fmla="val 50000"/>
                </a:avLst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DEB704-2406-4D24-B365-A1068DF46925}"/>
                  </a:ext>
                </a:extLst>
              </p:cNvPr>
              <p:cNvGrpSpPr/>
              <p:nvPr/>
            </p:nvGrpSpPr>
            <p:grpSpPr>
              <a:xfrm>
                <a:off x="3115417" y="4878340"/>
                <a:ext cx="3734520" cy="1828221"/>
                <a:chOff x="3195371" y="4878340"/>
                <a:chExt cx="3734520" cy="1828221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265D73C-43C4-4BF8-B6ED-C1ECAF43A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05736" y="5752899"/>
                  <a:ext cx="0" cy="26977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61A20BEB-41C9-444E-9395-2D89DC33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2565" y="4878340"/>
                  <a:ext cx="82622" cy="112498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30F082E-3F25-465D-917B-79986CF8CC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5371" y="6026438"/>
                      <a:ext cx="3734520" cy="68012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Two different ways</a:t>
                      </a:r>
                      <a:r>
                        <a:rPr lang="en-US" dirty="0"/>
                        <a:t> of</a:t>
                      </a:r>
                      <a:br>
                        <a:rPr lang="en-US" dirty="0"/>
                      </a:br>
                      <a:r>
                        <a:rPr lang="en-US" dirty="0"/>
                        <a:t>using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oMath>
                      </a14:m>
                      <a:r>
                        <a:rPr lang="en-US" dirty="0"/>
                        <a:t> to estimate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30F082E-3F25-465D-917B-79986CF8C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5371" y="6026438"/>
                      <a:ext cx="3734520" cy="68012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4386" b="-7895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FA293F1-4924-43E6-BAF2-5F6AE7063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2923" y="6344501"/>
              <a:ext cx="181001" cy="28579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B1FDBDF-CF6D-4498-BF35-8C525F4573AF}"/>
              </a:ext>
            </a:extLst>
          </p:cNvPr>
          <p:cNvSpPr txBox="1"/>
          <p:nvPr/>
        </p:nvSpPr>
        <p:spPr>
          <a:xfrm>
            <a:off x="10562207" y="4314872"/>
            <a:ext cx="66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0.49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CD7A92B-5ACD-4429-9F39-CB528D89E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0027" y="3884886"/>
            <a:ext cx="417299" cy="369333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FD20BEB-322A-4880-8819-3BC4E0C548C8}"/>
              </a:ext>
            </a:extLst>
          </p:cNvPr>
          <p:cNvGrpSpPr/>
          <p:nvPr/>
        </p:nvGrpSpPr>
        <p:grpSpPr>
          <a:xfrm>
            <a:off x="8456813" y="4314872"/>
            <a:ext cx="620704" cy="2091185"/>
            <a:chOff x="9477051" y="3430199"/>
            <a:chExt cx="620704" cy="20911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39EC4-02F1-4548-8208-54E7252F0285}"/>
                </a:ext>
              </a:extLst>
            </p:cNvPr>
            <p:cNvSpPr txBox="1"/>
            <p:nvPr/>
          </p:nvSpPr>
          <p:spPr>
            <a:xfrm>
              <a:off x="9500728" y="3430199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BAC899-75A1-46C5-AF68-DB2318332F7D}"/>
                </a:ext>
              </a:extLst>
            </p:cNvPr>
            <p:cNvSpPr txBox="1"/>
            <p:nvPr/>
          </p:nvSpPr>
          <p:spPr>
            <a:xfrm>
              <a:off x="9486939" y="4281002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BEE91D-62AF-4A3C-9C80-25C92161BD0B}"/>
                </a:ext>
              </a:extLst>
            </p:cNvPr>
            <p:cNvSpPr txBox="1"/>
            <p:nvPr/>
          </p:nvSpPr>
          <p:spPr>
            <a:xfrm>
              <a:off x="9477051" y="5152052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0.1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DB64FE26-7337-4442-9178-5D77ED97B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810" y="3871903"/>
            <a:ext cx="468119" cy="3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6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4 0.05208 L -1.66667E-6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6 0.05092 L 4.16667E-6 2.96296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8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3997 -0.00324 C 0.06745 -0.00116 0.08828 -0.0125 0.11589 -0.01042 " pathEditMode="relative" rAng="0" ptsTypes="AAA">
                                      <p:cBhvr>
                                        <p:cTn id="6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55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23 C 0.01419 0.00069 0.03034 0.01643 0.04297 0.00254 C 0.07057 -0.03102 0.10703 -0.10602 0.13099 -0.13658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641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3984 -0.00324 C 0.06745 -0.04907 0.11901 -0.20671 0.13086 -0.24143 " pathEditMode="relative" rAng="0" ptsTypes="AAA">
                                      <p:cBhvr>
                                        <p:cTn id="7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208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93 C 0.01406 1.11111E-6 0.02773 -0.00232 0.04297 0.00185 C 0.06471 0.02731 0.10677 0.08704 0.13021 0.12106 " pathEditMode="relative" rAng="0" ptsTypes="AAA">
                                      <p:cBhvr>
                                        <p:cTn id="7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608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47 L 0.03971 -0.00394 C 0.07109 -0.00857 0.0914 0.00324 0.1233 0.00092 " pathEditMode="relative" rAng="0" ptsTypes="AAA">
                                      <p:cBhvr>
                                        <p:cTn id="7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16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69 L 0.0401 0.00209 L 0.12526 0.12662 " pathEditMode="relative" rAng="0" ptsTypes="AAA">
                                      <p:cBhvr>
                                        <p:cTn id="7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  <p:bldP spid="28" grpId="0" animBg="1"/>
      <p:bldP spid="28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25C1-F912-4459-833C-6B013C2F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141137"/>
            <a:ext cx="1113919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Application: Non-black-box error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039" y="1799630"/>
                <a:ext cx="11647917" cy="29087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Problem: Given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as input,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Assume we can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deterministically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039" y="1799630"/>
                <a:ext cx="11647917" cy="2908747"/>
              </a:xfrm>
              <a:blipFill>
                <a:blip r:embed="rId2"/>
                <a:stretch>
                  <a:fillRect l="-9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/>
              <p:nvPr/>
            </p:nvSpPr>
            <p:spPr>
              <a:xfrm>
                <a:off x="272039" y="3941362"/>
                <a:ext cx="11313719" cy="18251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strengthening [H, Zuckerman 2018]</a:t>
                </a:r>
                <a:endParaRPr lang="en-US" sz="2800" b="1" dirty="0"/>
              </a:p>
              <a:p>
                <a:pPr algn="ctr">
                  <a:lnSpc>
                    <a:spcPct val="170000"/>
                  </a:lnSpc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Can compute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deterministically in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9" y="3941362"/>
                <a:ext cx="11313719" cy="1825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DD5C-CD6F-4D4C-98EC-52FB9417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2" y="0"/>
            <a:ext cx="10515600" cy="1325563"/>
          </a:xfrm>
        </p:spPr>
        <p:txBody>
          <a:bodyPr/>
          <a:lstStyle/>
          <a:p>
            <a:r>
              <a:rPr lang="en-US" dirty="0"/>
              <a:t>Richardson iteration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,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(local consistency errors)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🚶</a:t>
                </a: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   </a:t>
                </a:r>
                <a:r>
                  <a:rPr lang="en-US" sz="4000" dirty="0"/>
                  <a:t>🏋️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𝐿𝑃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💪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  <a:blipFill>
                <a:blip r:embed="rId2"/>
                <a:stretch>
                  <a:fillRect l="-910" r="-1314" b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/>
              <p:nvPr/>
            </p:nvSpPr>
            <p:spPr>
              <a:xfrm>
                <a:off x="7547277" y="5018718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Low-error</a:t>
                </a:r>
                <a:r>
                  <a:rPr lang="en-US" dirty="0">
                    <a:solidFill>
                      <a:schemeClr val="tx1"/>
                    </a:solidFill>
                  </a:rPr>
                  <a:t> approximate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277" y="5018718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BFE5D9-A0F9-40FE-A4A1-75370B55E67F}"/>
              </a:ext>
            </a:extLst>
          </p:cNvPr>
          <p:cNvSpPr txBox="1"/>
          <p:nvPr/>
        </p:nvSpPr>
        <p:spPr>
          <a:xfrm>
            <a:off x="5495453" y="456800"/>
            <a:ext cx="645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Kelner, Murtagh, 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4B833C-E12E-493A-8A61-155446FFE1B5}"/>
              </a:ext>
            </a:extLst>
          </p:cNvPr>
          <p:cNvSpPr/>
          <p:nvPr/>
        </p:nvSpPr>
        <p:spPr>
          <a:xfrm>
            <a:off x="1257804" y="4239654"/>
            <a:ext cx="8899451" cy="72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744ED-6DF2-455A-84EC-9B7246F00C53}"/>
              </a:ext>
            </a:extLst>
          </p:cNvPr>
          <p:cNvSpPr/>
          <p:nvPr/>
        </p:nvSpPr>
        <p:spPr>
          <a:xfrm>
            <a:off x="10157255" y="4280937"/>
            <a:ext cx="3242930" cy="646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80" y="398624"/>
            <a:ext cx="11318917" cy="1325563"/>
          </a:xfrm>
        </p:spPr>
        <p:txBody>
          <a:bodyPr/>
          <a:lstStyle/>
          <a:p>
            <a:r>
              <a:rPr lang="en-US" dirty="0"/>
              <a:t>Revisiting </a:t>
            </a:r>
            <a:r>
              <a:rPr lang="en-US" dirty="0">
                <a:solidFill>
                  <a:schemeClr val="accent1"/>
                </a:solidFill>
              </a:rPr>
              <a:t>black-box</a:t>
            </a:r>
            <a:r>
              <a:rPr lang="en-US" dirty="0"/>
              <a:t> </a:t>
            </a:r>
            <a:r>
              <a:rPr lang="en-US" dirty="0" err="1"/>
              <a:t>derandomization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026" y="2452386"/>
                <a:ext cx="11100816" cy="21196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How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when we only have </a:t>
                </a:r>
                <a:r>
                  <a:rPr lang="en-US" dirty="0">
                    <a:solidFill>
                      <a:schemeClr val="accent1"/>
                    </a:solidFill>
                  </a:rPr>
                  <a:t>query access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-error PRG would suffice… how about something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026" y="2452386"/>
                <a:ext cx="11100816" cy="2119614"/>
              </a:xfrm>
              <a:blipFill>
                <a:blip r:embed="rId2"/>
                <a:stretch>
                  <a:fillRect l="-988" r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505" y="2025352"/>
                <a:ext cx="11511815" cy="464214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Requirement: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width-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Introduced a few years ago </a:t>
                </a:r>
                <a:r>
                  <a:rPr lang="en-US" dirty="0">
                    <a:solidFill>
                      <a:srgbClr val="C00000"/>
                    </a:solidFill>
                  </a:rPr>
                  <a:t>[Braverman, Cohen, and Garg 2018]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Aka “pseudorandom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pseudodistribution</a:t>
                </a:r>
                <a:r>
                  <a:rPr lang="en-US" dirty="0"/>
                  <a:t> generator”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505" y="2025352"/>
                <a:ext cx="11511815" cy="4642148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12" y="503315"/>
            <a:ext cx="10757034" cy="1325563"/>
          </a:xfrm>
        </p:spPr>
        <p:txBody>
          <a:bodyPr/>
          <a:lstStyle/>
          <a:p>
            <a:r>
              <a:rPr lang="en-US" dirty="0"/>
              <a:t>Weighted pseudorandom generators (WPRGs)</a:t>
            </a:r>
          </a:p>
        </p:txBody>
      </p:sp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15444"/>
            <a:ext cx="11487150" cy="1114424"/>
          </a:xfrm>
        </p:spPr>
        <p:txBody>
          <a:bodyPr>
            <a:normAutofit/>
          </a:bodyPr>
          <a:lstStyle/>
          <a:p>
            <a:r>
              <a:rPr lang="en-US" dirty="0"/>
              <a:t>Hitting set generators (HSGs)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471" y="1408223"/>
                <a:ext cx="9371527" cy="4610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accent1"/>
                    </a:solidFill>
                  </a:rPr>
                  <a:t>Hitting set generator (HSG)</a:t>
                </a:r>
                <a:r>
                  <a:rPr lang="en-US" dirty="0"/>
                  <a:t>: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such that for every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standard-order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,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WPRG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HSG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WPRGs and HSGs are potentially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  <a:r>
                  <a:rPr lang="en-US" dirty="0"/>
                  <a:t> compared to PRGs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471" y="1408223"/>
                <a:ext cx="9371527" cy="4610100"/>
              </a:xfrm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18A4D1-62FF-43CA-7DAA-BDCBAECB8B7D}"/>
              </a:ext>
            </a:extLst>
          </p:cNvPr>
          <p:cNvGrpSpPr/>
          <p:nvPr/>
        </p:nvGrpSpPr>
        <p:grpSpPr>
          <a:xfrm>
            <a:off x="9424668" y="3078119"/>
            <a:ext cx="2595614" cy="3388092"/>
            <a:chOff x="9744777" y="4031368"/>
            <a:chExt cx="1821582" cy="2292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04AF45-2F8D-CF0E-E4EA-FD8A482A5201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HSG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1FA963-A08D-D34C-F763-0C84E4B3D2D7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C68116-039E-321C-8806-412B3665D9A8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3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1098588"/>
                  </p:ext>
                </p:extLst>
              </p:nvPr>
            </p:nvGraphicFramePr>
            <p:xfrm>
              <a:off x="1310223" y="2166764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1098588"/>
                  </p:ext>
                </p:extLst>
              </p:nvPr>
            </p:nvGraphicFramePr>
            <p:xfrm>
              <a:off x="1310223" y="2166764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8197" r="-219917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1429" r="-219917" b="-6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2951" r="-219917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2951" r="-219917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22951" r="-219917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22951" r="-219917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99453" y="5443075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310221" y="4051822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8757" y="275608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Generators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8757" y="275608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198" y="3715212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124" y="4472645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01" y="4972577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05" y="2582654"/>
            <a:ext cx="2143125" cy="307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310222" y="4411351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310221" y="4809366"/>
            <a:ext cx="9368260" cy="64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C7A2-C27F-4344-9CC8-2F726FA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63440"/>
            <a:ext cx="3077095" cy="229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 known efficient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B80BE-9666-4A43-A996-C96FC4F5A400}"/>
              </a:ext>
            </a:extLst>
          </p:cNvPr>
          <p:cNvSpPr txBox="1">
            <a:spLocks/>
          </p:cNvSpPr>
          <p:nvPr/>
        </p:nvSpPr>
        <p:spPr>
          <a:xfrm>
            <a:off x="4557452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randomized algorithm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C899D1-7F05-4694-9811-6F6F9B29EB7D}"/>
              </a:ext>
            </a:extLst>
          </p:cNvPr>
          <p:cNvSpPr txBox="1">
            <a:spLocks/>
          </p:cNvSpPr>
          <p:nvPr/>
        </p:nvSpPr>
        <p:spPr>
          <a:xfrm>
            <a:off x="8276705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</a:t>
            </a:r>
            <a:r>
              <a:rPr lang="en-US" sz="3600" dirty="0">
                <a:solidFill>
                  <a:schemeClr val="accent1"/>
                </a:solidFill>
              </a:rPr>
              <a:t>deterministic</a:t>
            </a:r>
            <a:r>
              <a:rPr lang="en-US" sz="3600" dirty="0"/>
              <a:t>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112032-BF54-4029-99E4-F665A106B93E}"/>
              </a:ext>
            </a:extLst>
          </p:cNvPr>
          <p:cNvSpPr txBox="1">
            <a:spLocks/>
          </p:cNvSpPr>
          <p:nvPr/>
        </p:nvSpPr>
        <p:spPr>
          <a:xfrm>
            <a:off x="1366866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😢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1ED613-DEE5-447E-A0C2-7D2C997A15C2}"/>
              </a:ext>
            </a:extLst>
          </p:cNvPr>
          <p:cNvSpPr txBox="1">
            <a:spLocks/>
          </p:cNvSpPr>
          <p:nvPr/>
        </p:nvSpPr>
        <p:spPr>
          <a:xfrm>
            <a:off x="5086119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🙂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69F587-EB26-44A8-83A3-3A12D08BB66F}"/>
              </a:ext>
            </a:extLst>
          </p:cNvPr>
          <p:cNvSpPr txBox="1">
            <a:spLocks/>
          </p:cNvSpPr>
          <p:nvPr/>
        </p:nvSpPr>
        <p:spPr>
          <a:xfrm>
            <a:off x="8805375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50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7A40-1A42-4D4D-B604-0BC8A4C0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4692"/>
          </a:xfrm>
        </p:spPr>
        <p:txBody>
          <a:bodyPr/>
          <a:lstStyle/>
          <a:p>
            <a:r>
              <a:rPr lang="en-US" dirty="0"/>
              <a:t>Low-error WPRGs for ROBPs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CB28-2B48-4170-8225-60C913B9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24" y="2638425"/>
            <a:ext cx="11172202" cy="4112753"/>
          </a:xfrm>
        </p:spPr>
        <p:txBody>
          <a:bodyPr>
            <a:normAutofit/>
          </a:bodyPr>
          <a:lstStyle/>
          <a:p>
            <a:r>
              <a:rPr lang="en-US" dirty="0"/>
              <a:t>More generally, we have an </a:t>
            </a:r>
            <a:r>
              <a:rPr lang="en-US" dirty="0">
                <a:solidFill>
                  <a:schemeClr val="accent1"/>
                </a:solidFill>
              </a:rPr>
              <a:t>error-reduction procedure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Richardson iteration (&amp; sampler trick)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82985-88C7-41E1-AC1F-D1064082067D}"/>
                  </a:ext>
                </a:extLst>
              </p:cNvPr>
              <p:cNvSpPr txBox="1"/>
              <p:nvPr/>
            </p:nvSpPr>
            <p:spPr>
              <a:xfrm>
                <a:off x="766469" y="980751"/>
                <a:ext cx="10433960" cy="15362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 2021]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[Cohen, Doron, Renard,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Ta-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[Pyne,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[Ahmadinejad, Kelner, Murtagh, Peebles,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2020]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standard-order ROBPs with seed length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82985-88C7-41E1-AC1F-D10640820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69" y="980751"/>
                <a:ext cx="10433960" cy="1536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83C4D-13F1-4D5B-B379-BCD7C03F2292}"/>
                  </a:ext>
                </a:extLst>
              </p:cNvPr>
              <p:cNvSpPr txBox="1"/>
              <p:nvPr/>
            </p:nvSpPr>
            <p:spPr>
              <a:xfrm>
                <a:off x="1494994" y="3330174"/>
                <a:ext cx="3923282" cy="22598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Moderate-error 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Fools width-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length-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Seed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83C4D-13F1-4D5B-B379-BCD7C03F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94" y="3330174"/>
                <a:ext cx="3923282" cy="2259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CD69F2-FBE8-456C-B194-FE7E1DDD77A6}"/>
                  </a:ext>
                </a:extLst>
              </p:cNvPr>
              <p:cNvSpPr txBox="1"/>
              <p:nvPr/>
            </p:nvSpPr>
            <p:spPr>
              <a:xfrm>
                <a:off x="6548622" y="3323765"/>
                <a:ext cx="3923283" cy="22598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Low-error WPRG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Fools width-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length-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Seed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CD69F2-FBE8-456C-B194-FE7E1DDD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22" y="3323765"/>
                <a:ext cx="3923283" cy="2259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6677F8-569C-455C-A2AB-E02F5303F121}"/>
                  </a:ext>
                </a:extLst>
              </p:cNvPr>
              <p:cNvSpPr txBox="1"/>
              <p:nvPr/>
            </p:nvSpPr>
            <p:spPr>
              <a:xfrm>
                <a:off x="5354799" y="4136932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6677F8-569C-455C-A2AB-E02F5303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799" y="4136932"/>
                <a:ext cx="12573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 animBg="1"/>
      <p:bldP spid="7" grpId="0" uiExpand="1" build="p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4C8F-FAB1-3BE6-305D-5CFAB512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WPRGs and HSGs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E9C0-6045-005A-444E-7C9B00E15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exactly are WPRGs and HSGs good for?</a:t>
            </a:r>
          </a:p>
          <a:p>
            <a:pPr>
              <a:lnSpc>
                <a:spcPct val="150000"/>
              </a:lnSpc>
            </a:pPr>
            <a:r>
              <a:rPr lang="en-US" dirty="0"/>
              <a:t>What do these concepts buy us?</a:t>
            </a:r>
          </a:p>
        </p:txBody>
      </p:sp>
    </p:spTree>
    <p:extLst>
      <p:ext uri="{BB962C8B-B14F-4D97-AF65-F5344CB8AC3E}">
        <p14:creationId xmlns:p14="http://schemas.microsoft.com/office/powerpoint/2010/main" val="2275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15444"/>
            <a:ext cx="11487150" cy="1114424"/>
          </a:xfrm>
        </p:spPr>
        <p:txBody>
          <a:bodyPr>
            <a:normAutofit/>
          </a:bodyPr>
          <a:lstStyle/>
          <a:p>
            <a:r>
              <a:rPr lang="en-US" dirty="0" err="1"/>
              <a:t>Derandomization</a:t>
            </a:r>
            <a:r>
              <a:rPr lang="en-US" dirty="0"/>
              <a:t> given an optimal HSG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276" y="1303019"/>
                <a:ext cx="10927723" cy="534891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Given</a:t>
                </a:r>
                <a:r>
                  <a:rPr lang="en-US" dirty="0"/>
                  <a:t> an optimal HSG, it is straightforward to derandomize algorithms that have </a:t>
                </a:r>
                <a:r>
                  <a:rPr lang="en-US" dirty="0">
                    <a:solidFill>
                      <a:schemeClr val="accent1"/>
                    </a:solidFill>
                  </a:rPr>
                  <a:t>one-sided</a:t>
                </a:r>
                <a:r>
                  <a:rPr lang="en-US" dirty="0"/>
                  <a:t> error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(Note: The analogous theorem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has been known since the 1990s, but the known proofs for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sz="2000" dirty="0"/>
                  <a:t> case don’t preserve the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read-once</a:t>
                </a:r>
                <a:r>
                  <a:rPr lang="en-US" sz="2000" dirty="0"/>
                  <a:t> condition)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276" y="1303019"/>
                <a:ext cx="10927723" cy="5348919"/>
              </a:xfrm>
              <a:blipFill>
                <a:blip r:embed="rId2"/>
                <a:stretch>
                  <a:fillRect l="-1004" r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/>
              <p:nvPr/>
            </p:nvSpPr>
            <p:spPr>
              <a:xfrm>
                <a:off x="1171977" y="2915692"/>
                <a:ext cx="10000445" cy="191725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000" dirty="0">
                    <a:solidFill>
                      <a:srgbClr val="C00000"/>
                    </a:solidFill>
                  </a:rPr>
                  <a:t>[Cheng, H 2020] </a:t>
                </a:r>
                <a:r>
                  <a:rPr lang="en-US" sz="1400" dirty="0">
                    <a:solidFill>
                      <a:srgbClr val="C00000"/>
                    </a:solidFill>
                  </a:rPr>
                  <a:t>(see also [Pyne, Raz, Zhan 2023])</a:t>
                </a:r>
                <a:endParaRPr lang="en-US" sz="2000" b="1" dirty="0"/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HSG</a:t>
                </a:r>
                <a:r>
                  <a:rPr lang="en-US" sz="2800" dirty="0"/>
                  <a:t>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standard-order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77" y="2915692"/>
                <a:ext cx="10000445" cy="1917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BE449F-DFF6-4703-93A3-4E9B3B9921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8625" y="115444"/>
                <a:ext cx="11487150" cy="11144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Derandomizing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given an HSG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BE449F-DFF6-4703-93A3-4E9B3B992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8625" y="115444"/>
                <a:ext cx="11487150" cy="1114424"/>
              </a:xfrm>
              <a:blipFill>
                <a:blip r:embed="rId2"/>
                <a:stretch>
                  <a:fillRect l="-2122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3329318"/>
                <a:ext cx="12039600" cy="332262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Proof idea: Use HSG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chemeClr val="accent1"/>
                    </a:solidFill>
                  </a:rPr>
                  <a:t>output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analyze ROBP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as a long </a:t>
                </a:r>
                <a:r>
                  <a:rPr lang="en-US" dirty="0">
                    <a:solidFill>
                      <a:srgbClr val="4472C4"/>
                    </a:solidFill>
                  </a:rPr>
                  <a:t>stream of random bits</a:t>
                </a:r>
                <a:r>
                  <a:rPr lang="en-US" dirty="0"/>
                  <a:t> and use it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Using the hitting property, one can show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4472C4"/>
                    </a:solidFill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i="1" dirty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has good </a:t>
                </a:r>
                <a:r>
                  <a:rPr lang="en-US" dirty="0">
                    <a:solidFill>
                      <a:schemeClr val="accent1"/>
                    </a:solidFill>
                  </a:rPr>
                  <a:t>local consistency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3329318"/>
                <a:ext cx="12039600" cy="3322620"/>
              </a:xfrm>
              <a:blipFill>
                <a:blip r:embed="rId3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/>
              <p:nvPr/>
            </p:nvSpPr>
            <p:spPr>
              <a:xfrm>
                <a:off x="1171977" y="1192112"/>
                <a:ext cx="10000445" cy="191725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0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(see also [Pyne, Raz, Zhan 2023])</a:t>
                </a:r>
                <a:endParaRPr lang="en-US" sz="2000" b="1" dirty="0"/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HSG</a:t>
                </a:r>
                <a:r>
                  <a:rPr lang="en-US" sz="2800" dirty="0"/>
                  <a:t>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standard-order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77" y="1192112"/>
                <a:ext cx="10000445" cy="1917256"/>
              </a:xfrm>
              <a:prstGeom prst="rect">
                <a:avLst/>
              </a:prstGeom>
              <a:blipFill>
                <a:blip r:embed="rId4"/>
                <a:stretch>
                  <a:fillRect b="-31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24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4D37-3D07-2300-B1D8-1364D887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WPRGs vs. HSGs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760FB-7D19-0BA7-8EC8-DDD1EF0AB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HSGs can derandomize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Do WPRGs have value above and beyond the value of HSGs?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760FB-7D19-0BA7-8EC8-DDD1EF0AB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4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250" y="207252"/>
                <a:ext cx="11463499" cy="1325563"/>
              </a:xfrm>
            </p:spPr>
            <p:txBody>
              <a:bodyPr/>
              <a:lstStyle/>
              <a:p>
                <a:r>
                  <a:rPr lang="en-US" dirty="0"/>
                  <a:t>Application: Better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250" y="207252"/>
                <a:ext cx="11463499" cy="1325563"/>
              </a:xfrm>
              <a:blipFill>
                <a:blip r:embed="rId2"/>
                <a:stretch>
                  <a:fillRect l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7B5-044C-4A3D-8026-0F74B81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78" y="5646205"/>
            <a:ext cx="9459984" cy="1004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uses WPRG error reduction (and other ingredients)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/>
              <p:nvPr/>
            </p:nvSpPr>
            <p:spPr>
              <a:xfrm>
                <a:off x="572568" y="4316040"/>
                <a:ext cx="11186204" cy="12196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 2021]</a:t>
                </a:r>
                <a:r>
                  <a:rPr lang="en-US" sz="1200" dirty="0">
                    <a:solidFill>
                      <a:srgbClr val="C00000"/>
                    </a:solidFill>
                  </a:rPr>
                  <a:t> building on [Cohen, Doron, Renard,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Ta-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[Chattopadhyay, Liao 2020]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Armoni</a:t>
                </a:r>
                <a:r>
                  <a:rPr lang="en-US" sz="1200" dirty="0">
                    <a:solidFill>
                      <a:srgbClr val="C00000"/>
                    </a:solidFill>
                  </a:rPr>
                  <a:t> 1998] [Saks, Zhou 1995]</a:t>
                </a:r>
                <a:br>
                  <a:rPr lang="en-US" sz="2500" b="1" dirty="0"/>
                </a:b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)⊆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8" y="4316040"/>
                <a:ext cx="11186204" cy="121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98759"/>
                  </p:ext>
                </p:extLst>
              </p:nvPr>
            </p:nvGraphicFramePr>
            <p:xfrm>
              <a:off x="1729237" y="1641834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NSPACE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Non-halting unbounded-error randomized space-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98759"/>
                  </p:ext>
                </p:extLst>
              </p:nvPr>
            </p:nvGraphicFramePr>
            <p:xfrm>
              <a:off x="1729237" y="1641834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08197" r="-30901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08197" r="-11738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20952" r="-30901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20952" r="-11738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351515" r="-30901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351515" r="-11738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425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425714" r="-30901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425714" r="-11738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BE58BA5-C667-4CA4-9640-3BD9A59D102F}"/>
              </a:ext>
            </a:extLst>
          </p:cNvPr>
          <p:cNvSpPr/>
          <p:nvPr/>
        </p:nvSpPr>
        <p:spPr>
          <a:xfrm>
            <a:off x="1236529" y="3429000"/>
            <a:ext cx="10353675" cy="42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D32C-1E0E-417F-8771-CB4EC38D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Regular </a:t>
            </a:r>
            <a:r>
              <a:rPr lang="en-US" dirty="0"/>
              <a:t>ROBPs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&amp;</a:t>
            </a:r>
            <a:r>
              <a:rPr lang="en-US" dirty="0">
                <a:solidFill>
                  <a:schemeClr val="accent1"/>
                </a:solidFill>
              </a:rPr>
              <a:t> permutation </a:t>
            </a:r>
            <a:r>
              <a:rPr lang="en-US" dirty="0"/>
              <a:t>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140" y="1737370"/>
                <a:ext cx="8786028" cy="43737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Spectral methods work especially well for the special cases of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/>
                  <a:t> ROBPs and </a:t>
                </a:r>
                <a:r>
                  <a:rPr lang="en-US" dirty="0">
                    <a:solidFill>
                      <a:schemeClr val="accent1"/>
                    </a:solidFill>
                  </a:rPr>
                  <a:t>permutation</a:t>
                </a:r>
                <a:r>
                  <a:rPr lang="en-US" dirty="0"/>
                  <a:t> ROBPs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Permutation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layers,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-edges are a </a:t>
                </a:r>
                <a:r>
                  <a:rPr lang="en-US" dirty="0">
                    <a:solidFill>
                      <a:schemeClr val="accent1"/>
                    </a:solidFill>
                  </a:rPr>
                  <a:t>matching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“regular” </a:t>
                </a:r>
                <a:r>
                  <a:rPr lang="en-US" dirty="0"/>
                  <a:t>(degree = 2)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140" y="1737370"/>
                <a:ext cx="8786028" cy="4373765"/>
              </a:xfrm>
              <a:blipFill>
                <a:blip r:embed="rId3"/>
                <a:stretch>
                  <a:fillRect l="-1248" r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3EA61C2-8426-4D05-9A94-9AC8919F5F69}"/>
              </a:ext>
            </a:extLst>
          </p:cNvPr>
          <p:cNvGrpSpPr/>
          <p:nvPr/>
        </p:nvGrpSpPr>
        <p:grpSpPr>
          <a:xfrm>
            <a:off x="10022844" y="1979870"/>
            <a:ext cx="1235654" cy="3623387"/>
            <a:chOff x="10661019" y="1602046"/>
            <a:chExt cx="1235654" cy="362338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3E3E9EA-4A43-4057-B7AD-419519A8FB68}"/>
                </a:ext>
              </a:extLst>
            </p:cNvPr>
            <p:cNvCxnSpPr>
              <a:cxnSpLocks/>
              <a:stCxn id="8" idx="6"/>
              <a:endCxn id="11" idx="3"/>
            </p:cNvCxnSpPr>
            <p:nvPr/>
          </p:nvCxnSpPr>
          <p:spPr>
            <a:xfrm flipV="1">
              <a:off x="10857864" y="3476419"/>
              <a:ext cx="887488" cy="166037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0E3AB68-D8A8-4045-AE7A-78854CF74A69}"/>
                </a:ext>
              </a:extLst>
            </p:cNvPr>
            <p:cNvCxnSpPr>
              <a:cxnSpLocks/>
              <a:stCxn id="5" idx="5"/>
              <a:endCxn id="13" idx="1"/>
            </p:cNvCxnSpPr>
            <p:nvPr/>
          </p:nvCxnSpPr>
          <p:spPr>
            <a:xfrm>
              <a:off x="10831903" y="2614893"/>
              <a:ext cx="913448" cy="245921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7B04E1-90B4-42C3-9B21-F71A152E60CD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1EF16-2277-4467-BCBC-9B02577FAAEE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117E93-5448-4BDC-8F01-DCFC78BF7BDC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B215F5-DE3B-4D43-AB22-DE307815103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EEA325-A020-4A4A-A18A-EA9840ECFB8F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1EF3A4-A774-44CC-A793-C69A8EA9E76C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D1B75-B5EF-4EFF-9075-51CB0A00C7B7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922AFB-BE8C-438B-A991-3A50A99EAEA1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4E5C5D-D536-4C98-9E2C-400F1B312028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D79A23-9E6B-4032-B3AC-D9B0AF2F4C2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E60-4FE3-4F25-93DA-34D9C3755985}"/>
                </a:ext>
              </a:extLst>
            </p:cNvPr>
            <p:cNvCxnSpPr>
              <a:cxnSpLocks/>
              <a:stCxn id="4" idx="5"/>
              <a:endCxn id="11" idx="1"/>
            </p:cNvCxnSpPr>
            <p:nvPr/>
          </p:nvCxnSpPr>
          <p:spPr>
            <a:xfrm>
              <a:off x="10831903" y="1753367"/>
              <a:ext cx="913449" cy="15976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A9F999-CA49-4EF3-AFBB-22FB460357EE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3714FD-D855-4188-ACB5-E49BB6C06054}"/>
                </a:ext>
              </a:extLst>
            </p:cNvPr>
            <p:cNvCxnSpPr>
              <a:cxnSpLocks/>
              <a:stCxn id="6" idx="5"/>
              <a:endCxn id="12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2C00A7-41BE-40E3-AA3B-F0A87FB566F0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10831903" y="4337945"/>
              <a:ext cx="913448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6ED5AC-4065-4A70-92F4-85A41EC415C4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10831902" y="1753367"/>
              <a:ext cx="913450" cy="3320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4ECCD9-057B-4C38-BF61-E648B6CE668D}"/>
                </a:ext>
              </a:extLst>
            </p:cNvPr>
            <p:cNvSpPr txBox="1"/>
            <p:nvPr/>
          </p:nvSpPr>
          <p:spPr>
            <a:xfrm>
              <a:off x="10978253" y="1834370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3D038C-94FC-4B2B-9F0B-5DAE6776FFC9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96249E-F71A-4A5A-B05A-2E7D0D4CA3B4}"/>
                </a:ext>
              </a:extLst>
            </p:cNvPr>
            <p:cNvSpPr txBox="1"/>
            <p:nvPr/>
          </p:nvSpPr>
          <p:spPr>
            <a:xfrm>
              <a:off x="10784773" y="354642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8EEEA0-2286-48AC-8187-E47767801DF7}"/>
                </a:ext>
              </a:extLst>
            </p:cNvPr>
            <p:cNvSpPr txBox="1"/>
            <p:nvPr/>
          </p:nvSpPr>
          <p:spPr>
            <a:xfrm>
              <a:off x="11174204" y="4704048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F68D1-AA83-4AC1-A841-1355C201F5A1}"/>
                </a:ext>
              </a:extLst>
            </p:cNvPr>
            <p:cNvSpPr txBox="1"/>
            <p:nvPr/>
          </p:nvSpPr>
          <p:spPr>
            <a:xfrm>
              <a:off x="10661019" y="461099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5FD6AE-5A5E-46A5-9EA4-5B34E2E2323B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10857865" y="1690688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C09159-4AC6-40A7-B337-8931912DE78D}"/>
                </a:ext>
              </a:extLst>
            </p:cNvPr>
            <p:cNvCxnSpPr>
              <a:cxnSpLocks/>
              <a:stCxn id="6" idx="7"/>
              <a:endCxn id="10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88113B-B78B-4AE3-AE8D-0E7B0A35C322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1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42B2-E5B9-459A-AC76-DD87A17B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98" y="12700"/>
            <a:ext cx="11715855" cy="1325563"/>
          </a:xfrm>
        </p:spPr>
        <p:txBody>
          <a:bodyPr/>
          <a:lstStyle/>
          <a:p>
            <a:r>
              <a:rPr lang="en-US" dirty="0"/>
              <a:t>Generators for </a:t>
            </a:r>
            <a:r>
              <a:rPr lang="en-US" dirty="0">
                <a:solidFill>
                  <a:schemeClr val="accent1"/>
                </a:solidFill>
              </a:rPr>
              <a:t>narrow</a:t>
            </a:r>
            <a:r>
              <a:rPr lang="en-US" dirty="0"/>
              <a:t> regular/permutation 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97EAEF49-2C1A-41A6-AB8A-A0E75EC5A5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303014"/>
                  </p:ext>
                </p:extLst>
              </p:nvPr>
            </p:nvGraphicFramePr>
            <p:xfrm>
              <a:off x="180398" y="1187488"/>
              <a:ext cx="11831203" cy="367696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38657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411558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[Brody,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Verbin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Koucký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Nimbhorkar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Pudlák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2011]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 [Steinke 2012]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arbitrary-order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Steinke,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2013] [Chattopadhyay,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Hosseini, Lovett 2018]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[Lee, 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3792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H, Lyu, Tal, Wu 2023]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[Chattopadhyay, Liao 2024]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26048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97EAEF49-2C1A-41A6-AB8A-A0E75EC5A5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303014"/>
                  </p:ext>
                </p:extLst>
              </p:nvPr>
            </p:nvGraphicFramePr>
            <p:xfrm>
              <a:off x="180398" y="1187488"/>
              <a:ext cx="11831203" cy="367696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38657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411558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5" t="-68421" r="-240806" b="-48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5" t="-118519" r="-240806" b="-24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[Brody,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Verbin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Koucký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Nimbhorkar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Pudlák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2011]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 [Steinke 2012]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5" t="-218519" r="-240806" b="-14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arbitrary-order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Steinke,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2013] [Chattopadhyay,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Hosseini, Lovett 2018]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[Lee, 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3792332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75" t="-518072" r="-240806" b="-1301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" t="-540000" r="-240806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H, Lyu, Tal, Wu 2023]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[Chattopadhyay, Liao 2024]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26048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B3D210-47D9-3856-81D9-6A9033449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97" y="5106154"/>
            <a:ext cx="11769504" cy="17391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Almost all of these results build on the INW PRG, which is based on </a:t>
            </a:r>
            <a:r>
              <a:rPr lang="en-US" dirty="0">
                <a:solidFill>
                  <a:schemeClr val="accent1"/>
                </a:solidFill>
              </a:rPr>
              <a:t>spectral expander</a:t>
            </a:r>
            <a:r>
              <a:rPr lang="en-US" dirty="0"/>
              <a:t> graphs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Impagliazzo</a:t>
            </a:r>
            <a:r>
              <a:rPr lang="en-US" dirty="0">
                <a:solidFill>
                  <a:srgbClr val="C00000"/>
                </a:solidFill>
              </a:rPr>
              <a:t>, Nisan, </a:t>
            </a:r>
            <a:r>
              <a:rPr lang="en-US" dirty="0" err="1">
                <a:solidFill>
                  <a:srgbClr val="C00000"/>
                </a:solidFill>
              </a:rPr>
              <a:t>Wigderson</a:t>
            </a:r>
            <a:r>
              <a:rPr lang="en-US" dirty="0">
                <a:solidFill>
                  <a:srgbClr val="C00000"/>
                </a:solidFill>
              </a:rPr>
              <a:t> 1994]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9E6B-DAAE-7C02-F25F-21D30A41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Reduction to the regular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63EDC-F5FB-7D12-DA5A-B91E736C3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898" y="1775534"/>
                <a:ext cx="10602902" cy="49004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we derandomize </a:t>
                </a:r>
                <a:r>
                  <a:rPr lang="en-US" dirty="0">
                    <a:solidFill>
                      <a:schemeClr val="accent1"/>
                    </a:solidFill>
                  </a:rPr>
                  <a:t>polynomial-width regular ROBPs</a:t>
                </a:r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63EDC-F5FB-7D12-DA5A-B91E736C3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898" y="1775534"/>
                <a:ext cx="10602902" cy="4900474"/>
              </a:xfrm>
              <a:blipFill>
                <a:blip r:embed="rId2"/>
                <a:stretch>
                  <a:fillRect l="-1034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113348-4F98-1B4C-882C-AA629891437D}"/>
                  </a:ext>
                </a:extLst>
              </p:cNvPr>
              <p:cNvSpPr txBox="1"/>
              <p:nvPr/>
            </p:nvSpPr>
            <p:spPr>
              <a:xfrm>
                <a:off x="520079" y="2805038"/>
                <a:ext cx="11020891" cy="25185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[Lee, Pyne,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2023] </a:t>
                </a:r>
                <a:r>
                  <a:rPr lang="en-US" sz="1400" dirty="0">
                    <a:solidFill>
                      <a:srgbClr val="C00000"/>
                    </a:solidFill>
                  </a:rPr>
                  <a:t>strengthening [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400" dirty="0">
                    <a:solidFill>
                      <a:srgbClr val="C00000"/>
                    </a:solidFill>
                  </a:rPr>
                  <a:t>,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Trevisan</a:t>
                </a:r>
                <a:r>
                  <a:rPr lang="en-US" sz="1400" dirty="0">
                    <a:solidFill>
                      <a:srgbClr val="C00000"/>
                    </a:solidFill>
                  </a:rPr>
                  <a:t>,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400" dirty="0">
                    <a:solidFill>
                      <a:srgbClr val="C00000"/>
                    </a:solidFill>
                  </a:rPr>
                  <a:t> 2006] and [Bogdanov, H,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Prakriya</a:t>
                </a:r>
                <a:r>
                  <a:rPr lang="en-US" sz="1400" dirty="0">
                    <a:solidFill>
                      <a:srgbClr val="C00000"/>
                    </a:solidFill>
                  </a:rPr>
                  <a:t>, Pyne 2022]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can be computed by a standard-order ROBP of width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can also be computed by a standard-order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of width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113348-4F98-1B4C-882C-AA6298914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" y="2805038"/>
                <a:ext cx="11020891" cy="2518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57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FDB8-4977-4353-A107-C279668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54" y="193157"/>
            <a:ext cx="11694016" cy="935037"/>
          </a:xfrm>
        </p:spPr>
        <p:txBody>
          <a:bodyPr>
            <a:normAutofit/>
          </a:bodyPr>
          <a:lstStyle/>
          <a:p>
            <a:r>
              <a:rPr lang="en-US" dirty="0"/>
              <a:t>Non-black-box </a:t>
            </a:r>
            <a:r>
              <a:rPr lang="en-US" dirty="0" err="1"/>
              <a:t>derandomization</a:t>
            </a:r>
            <a:r>
              <a:rPr lang="en-US" dirty="0"/>
              <a:t> of regular ROBPs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C8936-7806-4C89-9CDD-ECE328D6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654" y="4481465"/>
            <a:ext cx="11694016" cy="21833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uses inverse Laplacian perspective (Richardson iteration, etc.)</a:t>
            </a:r>
          </a:p>
          <a:p>
            <a:pPr>
              <a:lnSpc>
                <a:spcPct val="150000"/>
              </a:lnSpc>
            </a:pPr>
            <a:r>
              <a:rPr lang="en-US" dirty="0"/>
              <a:t>Note: Reduction from general case to regular case is not space-efficient 🙁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Reduction is only compatible with </a:t>
            </a:r>
            <a:r>
              <a:rPr lang="en-US" sz="2800" dirty="0">
                <a:solidFill>
                  <a:schemeClr val="accent1"/>
                </a:solidFill>
              </a:rPr>
              <a:t>black-box</a:t>
            </a:r>
            <a:r>
              <a:rPr lang="en-US" sz="2800" dirty="0"/>
              <a:t> </a:t>
            </a:r>
            <a:r>
              <a:rPr lang="en-US" sz="2800" dirty="0" err="1"/>
              <a:t>derandomization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3C17CC-BF64-4B85-B2B2-F63DB0CCCA89}"/>
                  </a:ext>
                </a:extLst>
              </p:cNvPr>
              <p:cNvSpPr txBox="1"/>
              <p:nvPr/>
            </p:nvSpPr>
            <p:spPr>
              <a:xfrm>
                <a:off x="364902" y="1503850"/>
                <a:ext cx="10504868" cy="2811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[Ahmadinejad, Kelner,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[Murtagh,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2017] [ — 2019]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solidFill>
                      <a:srgbClr val="C00000"/>
                    </a:solidFill>
                  </a:rPr>
                  <a:t>Subsequent simpler proofs: [Chen, H, Lyu, Tal, Wu 2023] [Chattopadhyay, Liao 2024]</a:t>
                </a:r>
                <a:endParaRPr lang="en-US" sz="1200" dirty="0"/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Given a standard-order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it is possible to deterministically estimate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using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𝑤𝑛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bits of space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3C17CC-BF64-4B85-B2B2-F63DB0CC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2" y="1503850"/>
                <a:ext cx="10504868" cy="2811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3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6" y="319324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299" y="2045261"/>
                <a:ext cx="9944834" cy="53951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languages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decided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by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randomized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algorithms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use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space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always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two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‑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error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b="1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299" y="2045261"/>
                <a:ext cx="9944834" cy="5395133"/>
              </a:xfrm>
              <a:blipFill>
                <a:blip r:embed="rId3"/>
                <a:stretch>
                  <a:fillRect l="-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6023315" y="-164714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F72B-C7BD-3E02-65B6-815C959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27" y="0"/>
            <a:ext cx="11268546" cy="1325563"/>
          </a:xfrm>
        </p:spPr>
        <p:txBody>
          <a:bodyPr/>
          <a:lstStyle/>
          <a:p>
            <a:r>
              <a:rPr lang="en-US" dirty="0"/>
              <a:t>Generators for </a:t>
            </a:r>
            <a:r>
              <a:rPr lang="en-US" dirty="0">
                <a:solidFill>
                  <a:schemeClr val="accent1"/>
                </a:solidFill>
              </a:rPr>
              <a:t>wide</a:t>
            </a:r>
            <a:r>
              <a:rPr lang="en-US" dirty="0"/>
              <a:t> regular/permutation 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10D9F-0E3B-5C1D-1EC7-F9ACEA9DB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11" y="1004934"/>
                <a:ext cx="11440562" cy="185846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Recent trend: Study “width-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” programs with only one accepting vertex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Strange model that challenges our intuitions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10D9F-0E3B-5C1D-1EC7-F9ACEA9DB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11" y="1004934"/>
                <a:ext cx="11440562" cy="1858461"/>
              </a:xfrm>
              <a:blipFill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A0AA78F-CE83-E4DC-5930-06F31F44D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243467"/>
                  </p:ext>
                </p:extLst>
              </p:nvPr>
            </p:nvGraphicFramePr>
            <p:xfrm>
              <a:off x="180398" y="2745700"/>
              <a:ext cx="11831203" cy="38590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908046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3646199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permutation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[H, 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H, Lyu, Tal, Wu 2023]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[Chattopadhyay, Liao 2024]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regular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arbitrary-order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[Lee, 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2022]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370196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polylog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arbitrary-order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Lyu, Tal, Wu 2023]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72604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arbitrary-order regular ROBP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Lyu, Tal, Wu 2023]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9928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A0AA78F-CE83-E4DC-5930-06F31F44D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243467"/>
                  </p:ext>
                </p:extLst>
              </p:nvPr>
            </p:nvGraphicFramePr>
            <p:xfrm>
              <a:off x="180398" y="2745700"/>
              <a:ext cx="11831203" cy="38590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908046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3646199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5" t="-108197" r="-241156" b="-8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permutation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[H, 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5" t="-94074" r="-241156" b="-29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H, Lyu, Tal, Wu 2023]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[Chattopadhyay, Liao 2024]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5" t="-422581" r="-241156" b="-5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regular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25" t="-308571" r="-24115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arbitrary-order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[Lee, Pyne,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2022]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3701966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25" t="-408571" r="-241156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arbitrary-order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Lyu, Tal, Wu 2023]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726048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5" t="-508571" r="-241156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Unbounded-width arbitrary-order regular ROBP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[Chen, Lyu, Tal, Wu 2023]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9928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67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9E60-27EC-E0A3-FB3D-9B7EF4D9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42002"/>
            <a:ext cx="10515600" cy="1325563"/>
          </a:xfrm>
        </p:spPr>
        <p:txBody>
          <a:bodyPr/>
          <a:lstStyle/>
          <a:p>
            <a:r>
              <a:rPr lang="en-US" dirty="0"/>
              <a:t>WPRGs vs. PRGs: An </a:t>
            </a:r>
            <a:r>
              <a:rPr lang="en-US" dirty="0">
                <a:solidFill>
                  <a:schemeClr val="accent1"/>
                </a:solidFill>
              </a:rPr>
              <a:t>intrinsic</a:t>
            </a:r>
            <a:r>
              <a:rPr lang="en-US" dirty="0"/>
              <a:t> separation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F2B5A-223D-82DF-E6ED-491543F5C819}"/>
                  </a:ext>
                </a:extLst>
              </p:cNvPr>
              <p:cNvSpPr txBox="1"/>
              <p:nvPr/>
            </p:nvSpPr>
            <p:spPr>
              <a:xfrm>
                <a:off x="530938" y="1643150"/>
                <a:ext cx="11130117" cy="195252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[Pyne,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2021] </a:t>
                </a:r>
                <a:r>
                  <a:rPr lang="en-US" sz="1400" dirty="0">
                    <a:solidFill>
                      <a:srgbClr val="C00000"/>
                    </a:solidFill>
                  </a:rPr>
                  <a:t>[Chen, H, Lyu, Tal, Wu 2023] [Chattopadhyay, Liao 2024]</a:t>
                </a:r>
                <a:br>
                  <a:rPr lang="en-US" sz="2500" b="1" dirty="0"/>
                </a:br>
                <a:r>
                  <a:rPr lang="en-US" sz="2500" b="1" dirty="0"/>
                  <a:t>Theorem: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</a:t>
                </a:r>
                <a:r>
                  <a:rPr lang="en-US" sz="2500" dirty="0">
                    <a:solidFill>
                      <a:schemeClr val="accent1"/>
                    </a:solidFill>
                  </a:rPr>
                  <a:t>WPRG</a:t>
                </a:r>
                <a:r>
                  <a:rPr lang="en-US" sz="2500" dirty="0"/>
                  <a:t> that fools unbounded-width single-accept-vertex standard-order permutation ROBPs with error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5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olidFill>
                      <a:schemeClr val="tx1"/>
                    </a:solidFill>
                  </a:rPr>
                  <a:t>and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5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5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5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5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5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5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lit/>
                                  </m:rPr>
                                  <a:rPr lang="en-US" sz="25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5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5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F2B5A-223D-82DF-E6ED-491543F5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8" y="1643150"/>
                <a:ext cx="11130117" cy="1952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01327-6D2A-F8DB-99F1-312E0B3C9CF2}"/>
                  </a:ext>
                </a:extLst>
              </p:cNvPr>
              <p:cNvSpPr txBox="1"/>
              <p:nvPr/>
            </p:nvSpPr>
            <p:spPr>
              <a:xfrm>
                <a:off x="530938" y="4276484"/>
                <a:ext cx="11130117" cy="18767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[H, Pyne,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2021]</a:t>
                </a:r>
                <a:br>
                  <a:rPr lang="en-US" sz="2500" b="1" dirty="0"/>
                </a:br>
                <a:r>
                  <a:rPr lang="en-US" sz="2500" b="1" dirty="0"/>
                  <a:t>Theorem: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500" dirty="0">
                    <a:solidFill>
                      <a:schemeClr val="accent1"/>
                    </a:solidFill>
                  </a:rPr>
                  <a:t> unweighted</a:t>
                </a:r>
                <a:r>
                  <a:rPr lang="en-US" sz="2500" dirty="0"/>
                  <a:t> PRG that fools unbounded-width single-accept-vertex standard-order permutation ROBPs with error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5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</a:rPr>
                  <a:t>, seed length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5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5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5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01327-6D2A-F8DB-99F1-312E0B3C9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8" y="4276484"/>
                <a:ext cx="11130117" cy="1876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95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4D37-3D07-2300-B1D8-1364D887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two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760FB-7D19-0BA7-8EC8-DDD1EF0A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86" y="1825625"/>
            <a:ext cx="1073561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Approach 1: Iterated Restrictions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Simplification under restrictions, early termination, …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Arbitrary-order ROBPs, monotone ROBPs, …</a:t>
            </a:r>
          </a:p>
          <a:p>
            <a:pPr>
              <a:lnSpc>
                <a:spcPct val="150000"/>
              </a:lnSpc>
            </a:pPr>
            <a:r>
              <a:rPr lang="en-US" dirty="0"/>
              <a:t>Approach 2: Spectral Graph Theory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Inverse Laplacian perspective, Richardson iteration, WPRGs, …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Regular ROBPs, permutation ROBPs, unbounded-width ROBPs, …</a:t>
            </a:r>
          </a:p>
        </p:txBody>
      </p:sp>
    </p:spTree>
    <p:extLst>
      <p:ext uri="{BB962C8B-B14F-4D97-AF65-F5344CB8AC3E}">
        <p14:creationId xmlns:p14="http://schemas.microsoft.com/office/powerpoint/2010/main" val="10959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716"/>
            <a:ext cx="10515600" cy="550456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latin typeface="+mn-lt"/>
              </a:rPr>
              <a:t>Combining the Two Approaches</a:t>
            </a:r>
          </a:p>
        </p:txBody>
      </p:sp>
    </p:spTree>
    <p:extLst>
      <p:ext uri="{BB962C8B-B14F-4D97-AF65-F5344CB8AC3E}">
        <p14:creationId xmlns:p14="http://schemas.microsoft.com/office/powerpoint/2010/main" val="351688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3C47684-7104-428F-9950-09DDBA9033B9}"/>
              </a:ext>
            </a:extLst>
          </p:cNvPr>
          <p:cNvSpPr/>
          <p:nvPr/>
        </p:nvSpPr>
        <p:spPr>
          <a:xfrm>
            <a:off x="3293364" y="1898681"/>
            <a:ext cx="5605272" cy="20790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D5EAD-82A2-477B-AFA0-A1F32E05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6" y="0"/>
            <a:ext cx="10872788" cy="1325563"/>
          </a:xfrm>
        </p:spPr>
        <p:txBody>
          <a:bodyPr/>
          <a:lstStyle/>
          <a:p>
            <a:r>
              <a:rPr lang="en-US" dirty="0"/>
              <a:t>Combining the two approaches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3F5BF0-8687-451C-ADA9-80EF4E05CDBE}"/>
              </a:ext>
            </a:extLst>
          </p:cNvPr>
          <p:cNvSpPr/>
          <p:nvPr/>
        </p:nvSpPr>
        <p:spPr>
          <a:xfrm>
            <a:off x="7188708" y="2234121"/>
            <a:ext cx="1709928" cy="140817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Monotone ROBPs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4B8C1D-FB2F-4009-8045-AFD504FB1393}"/>
              </a:ext>
            </a:extLst>
          </p:cNvPr>
          <p:cNvSpPr/>
          <p:nvPr/>
        </p:nvSpPr>
        <p:spPr>
          <a:xfrm>
            <a:off x="3293364" y="2234121"/>
            <a:ext cx="1709928" cy="140817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Permutation ROBPs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B335F-35C9-465D-BC4A-613CE3C65EFC}"/>
              </a:ext>
            </a:extLst>
          </p:cNvPr>
          <p:cNvSpPr/>
          <p:nvPr/>
        </p:nvSpPr>
        <p:spPr>
          <a:xfrm>
            <a:off x="3293364" y="1899362"/>
            <a:ext cx="5605272" cy="2079057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ROBPs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D18C-4062-4BA4-AF9E-976E3A313E38}"/>
              </a:ext>
            </a:extLst>
          </p:cNvPr>
          <p:cNvSpPr/>
          <p:nvPr/>
        </p:nvSpPr>
        <p:spPr>
          <a:xfrm>
            <a:off x="3409347" y="2014865"/>
            <a:ext cx="5361273" cy="184660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83A5-7295-4E47-BF43-8D9093D71C82}"/>
              </a:ext>
            </a:extLst>
          </p:cNvPr>
          <p:cNvSpPr txBox="1"/>
          <p:nvPr/>
        </p:nvSpPr>
        <p:spPr>
          <a:xfrm>
            <a:off x="973233" y="2267243"/>
            <a:ext cx="23201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/>
              <a:t>🔧</a:t>
            </a:r>
            <a:br>
              <a:rPr lang="en-US" dirty="0"/>
            </a:br>
            <a:r>
              <a:rPr lang="en-US" dirty="0"/>
              <a:t>Spectral graph theory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CE28C-D1D6-4BCB-9122-34C975E9F65C}"/>
              </a:ext>
            </a:extLst>
          </p:cNvPr>
          <p:cNvSpPr txBox="1"/>
          <p:nvPr/>
        </p:nvSpPr>
        <p:spPr>
          <a:xfrm>
            <a:off x="8877142" y="2305043"/>
            <a:ext cx="20788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🔨</a:t>
            </a:r>
            <a:br>
              <a:rPr lang="en-US" dirty="0"/>
            </a:br>
            <a:r>
              <a:rPr lang="en-US" dirty="0"/>
              <a:t>Iterated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98FBC-499A-4551-86BE-700976C14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505" y="4160493"/>
                <a:ext cx="10706100" cy="200104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🛠️ Can we </a:t>
                </a:r>
                <a:r>
                  <a:rPr lang="en-US" dirty="0">
                    <a:solidFill>
                      <a:schemeClr val="accent1"/>
                    </a:solidFill>
                  </a:rPr>
                  <a:t>combine</a:t>
                </a:r>
                <a:r>
                  <a:rPr lang="en-US" dirty="0"/>
                  <a:t> these two sets of techniques to design a PRG for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 ROBPs</a:t>
                </a:r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98FBC-499A-4551-86BE-700976C14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505" y="4160493"/>
                <a:ext cx="10706100" cy="2001043"/>
              </a:xfrm>
              <a:blipFill>
                <a:blip r:embed="rId2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29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7" grpId="0" animBg="1"/>
      <p:bldP spid="12" grpId="0" animBg="1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9654-80DF-D8D0-B7A2-2E55391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24" y="456215"/>
            <a:ext cx="10776751" cy="1225415"/>
          </a:xfrm>
        </p:spPr>
        <p:txBody>
          <a:bodyPr/>
          <a:lstStyle/>
          <a:p>
            <a:r>
              <a:rPr lang="en-US" dirty="0"/>
              <a:t>Generators for standard-order width-3 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2AEE2E89-3C3F-B3D4-A9CD-0C6EA62C0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494779"/>
                  </p:ext>
                </p:extLst>
              </p:nvPr>
            </p:nvGraphicFramePr>
            <p:xfrm>
              <a:off x="393879" y="2455301"/>
              <a:ext cx="11404242" cy="175590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8714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894943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2183108">
                      <a:extLst>
                        <a:ext uri="{9D8B030D-6E8A-4147-A177-3AD203B41FA5}">
                          <a16:colId xmlns:a16="http://schemas.microsoft.com/office/drawing/2014/main" val="2549264981"/>
                        </a:ext>
                      </a:extLst>
                    </a:gridCol>
                    <a:gridCol w="493904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Iterated restrictions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Gopalan,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2012</a:t>
                          </a:r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Combination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Combination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H, Lyu, Tal, Wu 2023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(See also Chattopadhyay, Liao 2024)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2AEE2E89-3C3F-B3D4-A9CD-0C6EA62C0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494779"/>
                  </p:ext>
                </p:extLst>
              </p:nvPr>
            </p:nvGraphicFramePr>
            <p:xfrm>
              <a:off x="393879" y="2455301"/>
              <a:ext cx="11404242" cy="175590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8714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894943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2183108">
                      <a:extLst>
                        <a:ext uri="{9D8B030D-6E8A-4147-A177-3AD203B41FA5}">
                          <a16:colId xmlns:a16="http://schemas.microsoft.com/office/drawing/2014/main" val="2549264981"/>
                        </a:ext>
                      </a:extLst>
                    </a:gridCol>
                    <a:gridCol w="493904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0" t="-106557" r="-2377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Iterated restrictions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Gopalan,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Trevisan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2012</a:t>
                          </a:r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40" t="-203226" r="-237770" b="-1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Combination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0" t="-179048" r="-2377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Combination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Chen, H, Lyu, Tal, Wu 2023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(See also Chattopadhyay, Liao 2024)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93207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1B36-D7AF-800B-CAB9-D40606FC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8" y="18255"/>
            <a:ext cx="11452194" cy="1325563"/>
          </a:xfrm>
        </p:spPr>
        <p:txBody>
          <a:bodyPr/>
          <a:lstStyle/>
          <a:p>
            <a:r>
              <a:rPr lang="en-US" dirty="0"/>
              <a:t>(W)PRGs for standard-order width-3 ROBPs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8E92-45BF-830E-9B85-C3C72B71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36" y="4950025"/>
            <a:ext cx="11333205" cy="18897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Approach: Show that after applying pseudorandom restrictions, </a:t>
            </a:r>
            <a:r>
              <a:rPr lang="en-US" sz="2400" dirty="0" err="1"/>
              <a:t>w.h.p</a:t>
            </a:r>
            <a:r>
              <a:rPr lang="en-US" sz="2400" dirty="0"/>
              <a:t>., the program “almost” becomes a </a:t>
            </a:r>
            <a:r>
              <a:rPr lang="en-US" sz="2400" dirty="0">
                <a:solidFill>
                  <a:schemeClr val="accent1"/>
                </a:solidFill>
              </a:rPr>
              <a:t>permutation</a:t>
            </a:r>
            <a:r>
              <a:rPr lang="en-US" sz="2400" dirty="0"/>
              <a:t> ROBP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can fool permutation ROBPs using spectral methods (INW, Richardson, etc.)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8E655-7480-7656-8D1B-F7B15291D1CD}"/>
                  </a:ext>
                </a:extLst>
              </p:cNvPr>
              <p:cNvSpPr txBox="1"/>
              <p:nvPr/>
            </p:nvSpPr>
            <p:spPr>
              <a:xfrm>
                <a:off x="775936" y="1213315"/>
                <a:ext cx="10640126" cy="12890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 2019]</a:t>
                </a:r>
                <a:br>
                  <a:rPr lang="en-US" sz="2500" b="1" dirty="0"/>
                </a:br>
                <a:r>
                  <a:rPr lang="en-US" sz="2400" b="1" dirty="0"/>
                  <a:t>Theorem: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PRG for width-3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8E655-7480-7656-8D1B-F7B1529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6" y="1213315"/>
                <a:ext cx="10640126" cy="1289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0C5E04-4C79-0064-0C4A-1B261F0BF303}"/>
                  </a:ext>
                </a:extLst>
              </p:cNvPr>
              <p:cNvSpPr txBox="1"/>
              <p:nvPr/>
            </p:nvSpPr>
            <p:spPr>
              <a:xfrm>
                <a:off x="775937" y="2619035"/>
                <a:ext cx="10640125" cy="21679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[Chen, H, Lyu, Tal, Wu 2023] </a:t>
                </a:r>
                <a:r>
                  <a:rPr lang="en-US" sz="1400" dirty="0">
                    <a:solidFill>
                      <a:srgbClr val="C00000"/>
                    </a:solidFill>
                  </a:rPr>
                  <a:t>(see also [Chattopadhyay, Liao 2024])</a:t>
                </a:r>
                <a:br>
                  <a:rPr lang="en-US" sz="2500" b="1" dirty="0"/>
                </a:br>
                <a:r>
                  <a:rPr lang="en-US" sz="2400" b="1" dirty="0"/>
                  <a:t>Theorem: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explicit WPRG for width-3 ROBPs with seed length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0C5E04-4C79-0064-0C4A-1B261F0BF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7" y="2619035"/>
                <a:ext cx="10640125" cy="2167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6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C37A-1674-4FDB-9427-674708F9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2552"/>
            <a:ext cx="10515600" cy="104298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1E03-FEA9-436F-BB7E-7E09DEDA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55607"/>
            <a:ext cx="10677525" cy="41678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Lots of exciting results!</a:t>
            </a:r>
          </a:p>
          <a:p>
            <a:pPr>
              <a:lnSpc>
                <a:spcPct val="150000"/>
              </a:lnSpc>
            </a:pPr>
            <a:r>
              <a:rPr lang="en-US" dirty="0"/>
              <a:t>Steady, substantial progress!</a:t>
            </a:r>
          </a:p>
          <a:p>
            <a:pPr>
              <a:lnSpc>
                <a:spcPct val="150000"/>
              </a:lnSpc>
            </a:pPr>
            <a:r>
              <a:rPr lang="en-US" dirty="0"/>
              <a:t>Thanks for listening!</a:t>
            </a:r>
          </a:p>
          <a:p>
            <a:pPr>
              <a:lnSpc>
                <a:spcPct val="150000"/>
              </a:lnSpc>
            </a:pPr>
            <a:r>
              <a:rPr lang="en-US" dirty="0"/>
              <a:t>Come again tomorrow for more!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6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F5305-ED77-4B33-92FC-F5B93C974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131" y="1490986"/>
                <a:ext cx="11707737" cy="52587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It suffices to focus on the logarithmic case: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limUpp>
                      <m:limUp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Open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&gt;40</m:t>
                    </m:r>
                  </m:oMath>
                </a14:m>
                <a:r>
                  <a:rPr lang="en-US" dirty="0"/>
                  <a:t> years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/>
                  <a:t>Just like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and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But there are grounds for </a:t>
                </a:r>
                <a:r>
                  <a:rPr lang="en-US" dirty="0">
                    <a:solidFill>
                      <a:schemeClr val="accent1"/>
                    </a:solidFill>
                  </a:rPr>
                  <a:t>optimism</a:t>
                </a:r>
                <a:r>
                  <a:rPr lang="en-US" dirty="0"/>
                  <a:t>, especially compared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F5305-ED77-4B33-92FC-F5B93C974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131" y="1490986"/>
                <a:ext cx="11707737" cy="5258706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A5FA5-2318-408C-8897-DD54E15CD2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3663" y="30468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A5FA5-2318-408C-8897-DD54E15CD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3663" y="30468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AC53F-AF57-41E0-AD9C-8D55A9B5FFE1}"/>
              </a:ext>
            </a:extLst>
          </p:cNvPr>
          <p:cNvGrpSpPr/>
          <p:nvPr/>
        </p:nvGrpSpPr>
        <p:grpSpPr>
          <a:xfrm>
            <a:off x="8516043" y="569438"/>
            <a:ext cx="3323996" cy="3873231"/>
            <a:chOff x="8439131" y="807453"/>
            <a:chExt cx="3323996" cy="387323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F27EE2-E28B-4635-A04A-F735EB2398FC}"/>
                </a:ext>
              </a:extLst>
            </p:cNvPr>
            <p:cNvSpPr/>
            <p:nvPr/>
          </p:nvSpPr>
          <p:spPr>
            <a:xfrm rot="20307764">
              <a:off x="8439131" y="807453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3B46811-6D49-46CC-84FE-D1EDE0006EDA}"/>
                    </a:ext>
                  </a:extLst>
                </p:cNvPr>
                <p:cNvSpPr/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3B46811-6D49-46CC-84FE-D1EDE0006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56C6E00-5C63-440F-A44A-DCA964670A75}"/>
                    </a:ext>
                  </a:extLst>
                </p:cNvPr>
                <p:cNvSpPr/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BPL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56C6E00-5C63-440F-A44A-DCA964670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697196C-8337-4520-891D-2DE8E0C4A89C}"/>
                    </a:ext>
                  </a:extLst>
                </p:cNvPr>
                <p:cNvSpPr/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697196C-8337-4520-891D-2DE8E0C4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54CE81-2BB5-468F-BDCF-2BB4A6C5AF6D}"/>
                    </a:ext>
                  </a:extLst>
                </p:cNvPr>
                <p:cNvSpPr txBox="1"/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54CE81-2BB5-468F-BDCF-2BB4A6C5A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DA6584-1B9F-4E7D-A868-1B14F6DD075E}"/>
                    </a:ext>
                  </a:extLst>
                </p:cNvPr>
                <p:cNvSpPr txBox="1"/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coNP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DA6584-1B9F-4E7D-A868-1B14F6DD0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A45142-7EF7-4D59-AA9E-E40258E204E9}"/>
                </a:ext>
              </a:extLst>
            </p:cNvPr>
            <p:cNvSpPr/>
            <p:nvPr/>
          </p:nvSpPr>
          <p:spPr>
            <a:xfrm rot="1292236" flipH="1">
              <a:off x="9216798" y="807454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E3F0-E1BF-4B19-8B45-A6811B98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read-once</a:t>
            </a:r>
            <a:r>
              <a:rPr lang="en-US" dirty="0"/>
              <a:t>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3C4D-6126-4897-BABD-1D08380A4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0975" y="1825625"/>
                <a:ext cx="1190624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Crucial weakness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model: Random tape is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randomized log-space algorithm,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be an input, and let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can be computed by a poly-width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branching program</a:t>
                </a:r>
                <a:r>
                  <a:rPr lang="en-US" dirty="0"/>
                  <a:t> (ROBP)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fact, the ROBP reads the bits </a:t>
                </a:r>
                <a:r>
                  <a:rPr lang="en-US" dirty="0">
                    <a:solidFill>
                      <a:schemeClr val="accent1"/>
                    </a:solidFill>
                  </a:rPr>
                  <a:t>in “standard order”</a:t>
                </a:r>
                <a:r>
                  <a:rPr lang="en-US" dirty="0"/>
                  <a:t> (first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etc.)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3C4D-6126-4897-BABD-1D08380A4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975" y="1825625"/>
                <a:ext cx="11906249" cy="4351338"/>
              </a:xfrm>
              <a:blipFill>
                <a:blip r:embed="rId2"/>
                <a:stretch>
                  <a:fillRect l="-922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FB60EFF-E119-4507-AB17-36BE5C0F8837}"/>
              </a:ext>
            </a:extLst>
          </p:cNvPr>
          <p:cNvGrpSpPr/>
          <p:nvPr/>
        </p:nvGrpSpPr>
        <p:grpSpPr>
          <a:xfrm>
            <a:off x="9374187" y="430213"/>
            <a:ext cx="2120900" cy="2120900"/>
            <a:chOff x="9374187" y="430213"/>
            <a:chExt cx="2120900" cy="2120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797E62-1239-4828-AE98-D2F98B8FE490}"/>
                </a:ext>
              </a:extLst>
            </p:cNvPr>
            <p:cNvSpPr/>
            <p:nvPr/>
          </p:nvSpPr>
          <p:spPr>
            <a:xfrm>
              <a:off x="9374187" y="430213"/>
              <a:ext cx="2120900" cy="2120900"/>
            </a:xfrm>
            <a:prstGeom prst="roundRect">
              <a:avLst>
                <a:gd name="adj" fmla="val 3194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U-Turn 3">
              <a:extLst>
                <a:ext uri="{FF2B5EF4-FFF2-40B4-BE49-F238E27FC236}">
                  <a16:creationId xmlns:a16="http://schemas.microsoft.com/office/drawing/2014/main" id="{B50EBCD7-0BB4-4CAE-8B5B-033A7E1B9660}"/>
                </a:ext>
              </a:extLst>
            </p:cNvPr>
            <p:cNvSpPr/>
            <p:nvPr/>
          </p:nvSpPr>
          <p:spPr>
            <a:xfrm flipH="1">
              <a:off x="9760978" y="822543"/>
              <a:ext cx="1198610" cy="1186253"/>
            </a:xfrm>
            <a:prstGeom prst="uturnArrow">
              <a:avLst>
                <a:gd name="adj1" fmla="val 26149"/>
                <a:gd name="adj2" fmla="val 25000"/>
                <a:gd name="adj3" fmla="val 33046"/>
                <a:gd name="adj4" fmla="val 44271"/>
                <a:gd name="adj5" fmla="val 1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&quot;Not Allowed&quot; Symbol 4">
              <a:extLst>
                <a:ext uri="{FF2B5EF4-FFF2-40B4-BE49-F238E27FC236}">
                  <a16:creationId xmlns:a16="http://schemas.microsoft.com/office/drawing/2014/main" id="{E7BB5C70-C7B8-4E4E-ABCD-47B78477A3A2}"/>
                </a:ext>
              </a:extLst>
            </p:cNvPr>
            <p:cNvSpPr/>
            <p:nvPr/>
          </p:nvSpPr>
          <p:spPr>
            <a:xfrm>
              <a:off x="9439275" y="495301"/>
              <a:ext cx="1990724" cy="1990724"/>
            </a:xfrm>
            <a:prstGeom prst="noSmoking">
              <a:avLst>
                <a:gd name="adj" fmla="val 11295"/>
              </a:avLst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52643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/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Width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blipFill>
                  <a:blip r:embed="rId6"/>
                  <a:stretch>
                    <a:fillRect r="-16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5042" y="1221752"/>
                <a:ext cx="2666949" cy="91940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42" y="1221752"/>
                <a:ext cx="2666949" cy="919401"/>
              </a:xfrm>
              <a:prstGeom prst="roundRect">
                <a:avLst/>
              </a:prstGeom>
              <a:blipFill>
                <a:blip r:embed="rId14"/>
                <a:stretch>
                  <a:fillRect b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A85D1B2B-AFAB-47E8-96FB-C823CE9A602C}"/>
              </a:ext>
            </a:extLst>
          </p:cNvPr>
          <p:cNvSpPr txBox="1"/>
          <p:nvPr/>
        </p:nvSpPr>
        <p:spPr>
          <a:xfrm>
            <a:off x="8849610" y="1884154"/>
            <a:ext cx="66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dirty="0"/>
              <a:t>acc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0738" y="5897063"/>
            <a:ext cx="6688872" cy="761833"/>
            <a:chOff x="2169132" y="5774955"/>
            <a:chExt cx="548318" cy="761833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293207" y="5650880"/>
              <a:ext cx="300167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sz="2400" dirty="0"/>
                    <a:t> layers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400" dirty="0"/>
                    <a:t> length)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366BE8-39ED-1A51-60AF-E603FE02F8A3}"/>
              </a:ext>
            </a:extLst>
          </p:cNvPr>
          <p:cNvSpPr txBox="1"/>
          <p:nvPr/>
        </p:nvSpPr>
        <p:spPr>
          <a:xfrm>
            <a:off x="8861280" y="2790243"/>
            <a:ext cx="66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dirty="0" err="1"/>
              <a:t>rej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FE5FBB-4ED1-EF03-B556-534268660939}"/>
              </a:ext>
            </a:extLst>
          </p:cNvPr>
          <p:cNvSpPr txBox="1"/>
          <p:nvPr/>
        </p:nvSpPr>
        <p:spPr>
          <a:xfrm>
            <a:off x="8874937" y="3638789"/>
            <a:ext cx="66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dirty="0"/>
              <a:t>acc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A11941-EB0E-C1C7-CF52-6D95A10EC58E}"/>
              </a:ext>
            </a:extLst>
          </p:cNvPr>
          <p:cNvSpPr txBox="1"/>
          <p:nvPr/>
        </p:nvSpPr>
        <p:spPr>
          <a:xfrm>
            <a:off x="8847617" y="4487335"/>
            <a:ext cx="66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dirty="0"/>
              <a:t>acc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AE9E78-DF2D-4E8A-8248-133D41EA5B60}"/>
              </a:ext>
            </a:extLst>
          </p:cNvPr>
          <p:cNvSpPr txBox="1"/>
          <p:nvPr/>
        </p:nvSpPr>
        <p:spPr>
          <a:xfrm>
            <a:off x="8874936" y="5393424"/>
            <a:ext cx="66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dirty="0" err="1"/>
              <a:t>rej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  <p:bldP spid="9" grpId="0"/>
      <p:bldP spid="44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876F-1009-90D7-67B4-7110BC48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rest of this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C812C-B22A-8200-A58C-6CD87FAFB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895" y="1825625"/>
                <a:ext cx="11239248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will discuss two approaches to proving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Approach 1: Pseudorandom Generators via Iterated Restrictions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Approach 2: Spectral Graph Theory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we will discuss </a:t>
                </a:r>
                <a:r>
                  <a:rPr lang="en-US" dirty="0">
                    <a:solidFill>
                      <a:schemeClr val="accent1"/>
                    </a:solidFill>
                  </a:rPr>
                  <a:t>combining</a:t>
                </a:r>
                <a:r>
                  <a:rPr lang="en-US" dirty="0"/>
                  <a:t> the two approaches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C812C-B22A-8200-A58C-6CD87FAFB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895" y="1825625"/>
                <a:ext cx="11239248" cy="4351338"/>
              </a:xfrm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2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716"/>
            <a:ext cx="10515600" cy="550456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latin typeface="+mn-lt"/>
              </a:rPr>
              <a:t>Approach 1:</a:t>
            </a:r>
            <a:br>
              <a:rPr lang="en-US" sz="5400" dirty="0">
                <a:latin typeface="+mn-lt"/>
              </a:rPr>
            </a:b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Pseudorandom Generators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via Iterated Restrictions</a:t>
            </a:r>
          </a:p>
        </p:txBody>
      </p:sp>
    </p:spTree>
    <p:extLst>
      <p:ext uri="{BB962C8B-B14F-4D97-AF65-F5344CB8AC3E}">
        <p14:creationId xmlns:p14="http://schemas.microsoft.com/office/powerpoint/2010/main" val="2838499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28494</TotalTime>
  <Words>3445</Words>
  <Application>Microsoft Office PowerPoint</Application>
  <PresentationFormat>Widescreen</PresentationFormat>
  <Paragraphs>512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apple color emoji</vt:lpstr>
      <vt:lpstr>Arial</vt:lpstr>
      <vt:lpstr>Calibri</vt:lpstr>
      <vt:lpstr>Calibri Light</vt:lpstr>
      <vt:lpstr>Cambria Math</vt:lpstr>
      <vt:lpstr>helvetica neue</vt:lpstr>
      <vt:lpstr>Office Theme</vt:lpstr>
      <vt:lpstr>Recent Progress on Derandomizing Space-Bounded Computation   (Survey)</vt:lpstr>
      <vt:lpstr>Coins are costly</vt:lpstr>
      <vt:lpstr>PowerPoint Presentation</vt:lpstr>
      <vt:lpstr>Power of randomness?</vt:lpstr>
      <vt:lpstr>"L" vs. "BPL"</vt:lpstr>
      <vt:lpstr>The read-once assumption</vt:lpstr>
      <vt:lpstr>Read-once branching programs (ROBPs)</vt:lpstr>
      <vt:lpstr>Plan for the rest of this talk</vt:lpstr>
      <vt:lpstr>Approach 1:  Pseudorandom Generators via Iterated Restrictions</vt:lpstr>
      <vt:lpstr>Pseudorandom generators (PRGs)</vt:lpstr>
      <vt:lpstr>PRGs and lower bounds</vt:lpstr>
      <vt:lpstr>Unconditional PRGs for ROBPs</vt:lpstr>
      <vt:lpstr>Variable ordering</vt:lpstr>
      <vt:lpstr>PowerPoint Presentation</vt:lpstr>
      <vt:lpstr>Iterated restriction framework [Ajtai, Wigderson 1985]</vt:lpstr>
      <vt:lpstr>Forbes-Kelley pseudorandom restrictions</vt:lpstr>
      <vt:lpstr>Early termination    [Gopalan, Meka, Reingold, Trevisan, Vadhan 2012]</vt:lpstr>
      <vt:lpstr>Monotone ROBPs [Meka, Zuckerman 2010]</vt:lpstr>
      <vt:lpstr>Challenge: Parity gates</vt:lpstr>
      <vt:lpstr>Approach 2:  Spectral Graph Theory</vt:lpstr>
      <vt:lpstr>Matrix of expectations of subprograms</vt:lpstr>
      <vt:lpstr>Inverse Laplacian perspective</vt:lpstr>
      <vt:lpstr>Local consistency</vt:lpstr>
      <vt:lpstr>Application: Non-black-box error reduction</vt:lpstr>
      <vt:lpstr>Richardson iteration</vt:lpstr>
      <vt:lpstr>Revisiting black-box derandomization</vt:lpstr>
      <vt:lpstr>Weighted pseudorandom generators (WPRGs)</vt:lpstr>
      <vt:lpstr>Hitting set generators (HSGs)</vt:lpstr>
      <vt:lpstr>Generators for width-n length-n ROBPs</vt:lpstr>
      <vt:lpstr>Low-error WPRGs for ROBPs</vt:lpstr>
      <vt:lpstr>The role of WPRGs and HSGs</vt:lpstr>
      <vt:lpstr>Derandomization given an optimal HSG</vt:lpstr>
      <vt:lpstr>Derandomizing "BPL" given an HSG</vt:lpstr>
      <vt:lpstr>WPRGs vs. HSGs</vt:lpstr>
      <vt:lpstr>Application: Better derandomization of "BPL"</vt:lpstr>
      <vt:lpstr>Regular ROBPs &amp; permutation ROBPs</vt:lpstr>
      <vt:lpstr>Generators for narrow regular/permutation ROBPs</vt:lpstr>
      <vt:lpstr>Motivation: Reduction to the regular case</vt:lpstr>
      <vt:lpstr>Non-black-box derandomization of regular ROBPs</vt:lpstr>
      <vt:lpstr>Generators for wide regular/permutation ROBPs</vt:lpstr>
      <vt:lpstr>WPRGs vs. PRGs: An intrinsic separation</vt:lpstr>
      <vt:lpstr>Recap of the two approaches</vt:lpstr>
      <vt:lpstr>Combining the Two Approaches</vt:lpstr>
      <vt:lpstr>Combining the two approaches</vt:lpstr>
      <vt:lpstr>Generators for standard-order width-3 ROBPs</vt:lpstr>
      <vt:lpstr>(W)PRGs for standard-order width-3 ROBPs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65</cp:revision>
  <dcterms:created xsi:type="dcterms:W3CDTF">2021-11-09T19:11:03Z</dcterms:created>
  <dcterms:modified xsi:type="dcterms:W3CDTF">2023-11-17T21:18:03Z</dcterms:modified>
</cp:coreProperties>
</file>